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4.xml" ContentType="application/vnd.openxmlformats-officedocument.themeOverride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7.xml" ContentType="application/vnd.openxmlformats-officedocument.themeOverrid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13" r:id="rId3"/>
    <p:sldId id="298" r:id="rId4"/>
    <p:sldId id="318" r:id="rId5"/>
    <p:sldId id="311" r:id="rId6"/>
    <p:sldId id="324" r:id="rId7"/>
    <p:sldId id="323" r:id="rId8"/>
    <p:sldId id="325" r:id="rId9"/>
    <p:sldId id="319" r:id="rId10"/>
    <p:sldId id="326" r:id="rId11"/>
    <p:sldId id="301" r:id="rId12"/>
    <p:sldId id="302" r:id="rId13"/>
    <p:sldId id="314" r:id="rId14"/>
    <p:sldId id="303" r:id="rId15"/>
    <p:sldId id="304" r:id="rId16"/>
    <p:sldId id="305" r:id="rId17"/>
    <p:sldId id="306" r:id="rId18"/>
    <p:sldId id="327" r:id="rId19"/>
    <p:sldId id="329" r:id="rId20"/>
    <p:sldId id="320" r:id="rId21"/>
    <p:sldId id="331" r:id="rId22"/>
    <p:sldId id="332" r:id="rId23"/>
    <p:sldId id="333" r:id="rId24"/>
    <p:sldId id="308" r:id="rId25"/>
    <p:sldId id="309" r:id="rId26"/>
    <p:sldId id="310" r:id="rId27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8C3E951B-2BC5-442D-80EE-CA620B13ADE9}">
          <p14:sldIdLst>
            <p14:sldId id="259"/>
            <p14:sldId id="313"/>
            <p14:sldId id="298"/>
            <p14:sldId id="318"/>
            <p14:sldId id="311"/>
            <p14:sldId id="324"/>
            <p14:sldId id="323"/>
            <p14:sldId id="325"/>
            <p14:sldId id="319"/>
            <p14:sldId id="326"/>
            <p14:sldId id="301"/>
            <p14:sldId id="302"/>
            <p14:sldId id="314"/>
            <p14:sldId id="303"/>
            <p14:sldId id="304"/>
            <p14:sldId id="305"/>
            <p14:sldId id="306"/>
            <p14:sldId id="327"/>
            <p14:sldId id="329"/>
            <p14:sldId id="320"/>
            <p14:sldId id="331"/>
            <p14:sldId id="332"/>
            <p14:sldId id="333"/>
            <p14:sldId id="308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package" Target="../embeddings/Microsoft_Excel_Worksheet11.xlsx"/><Relationship Id="rId4" Type="http://schemas.openxmlformats.org/officeDocument/2006/relationships/image" Target="../media/image1.jpeg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openxmlformats.org/officeDocument/2006/relationships/image" Target="../media/image2.jpeg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6.xlsx"/><Relationship Id="rId3" Type="http://schemas.openxmlformats.org/officeDocument/2006/relationships/themeOverride" Target="../theme/themeOverride17.xml"/><Relationship Id="rId7" Type="http://schemas.openxmlformats.org/officeDocument/2006/relationships/image" Target="../media/image12.jpeg"/><Relationship Id="rId2" Type="http://schemas.microsoft.com/office/2011/relationships/chartColorStyle" Target="colors12.xml"/><Relationship Id="rId1" Type="http://schemas.microsoft.com/office/2011/relationships/chartStyle" Target="style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themeOverride" Target="../theme/themeOverride19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ysClr val="windowText" lastClr="000000"/>
                </a:solidFill>
              </a:rPr>
              <a:t>Budżet miasta Katowice na 20</a:t>
            </a:r>
            <a:r>
              <a:rPr lang="pl-PL" sz="1800" b="1">
                <a:solidFill>
                  <a:sysClr val="windowText" lastClr="000000"/>
                </a:solidFill>
              </a:rPr>
              <a:t>26</a:t>
            </a:r>
            <a:r>
              <a:rPr lang="en-US" sz="1800" b="1">
                <a:solidFill>
                  <a:sysClr val="windowText" lastClr="000000"/>
                </a:solidFill>
              </a:rPr>
              <a:t> rok
</a:t>
            </a:r>
          </a:p>
        </c:rich>
      </c:tx>
      <c:layout>
        <c:manualLayout>
          <c:xMode val="edge"/>
          <c:yMode val="edge"/>
          <c:x val="0.32768355628652296"/>
          <c:y val="1.67204205341858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77502618102406"/>
          <c:y val="0.15100724856092088"/>
          <c:w val="0.89412962389288742"/>
          <c:h val="0.7355873953599105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'projekt  '!$B$137</c:f>
              <c:strCache>
                <c:ptCount val="1"/>
                <c:pt idx="0">
                  <c:v>bieżące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EB-4DC5-9E1F-9CD4DADE5AC1}"/>
              </c:ext>
            </c:extLst>
          </c:dPt>
          <c:dLbls>
            <c:dLbl>
              <c:idx val="0"/>
              <c:layout>
                <c:manualLayout>
                  <c:x val="2.0476706322325499E-3"/>
                  <c:y val="-1.67164183033592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25173256583126"/>
                      <c:h val="6.35850761214026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3EB-4DC5-9E1F-9CD4DADE5AC1}"/>
                </c:ext>
              </c:extLst>
            </c:dLbl>
            <c:dLbl>
              <c:idx val="1"/>
              <c:layout>
                <c:manualLayout>
                  <c:x val="6.8255687741085001E-3"/>
                  <c:y val="-2.5074627455038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EB-4DC5-9E1F-9CD4DADE5A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'projekt  '!$C$136:$D$136</c:f>
              <c:strCache>
                <c:ptCount val="2"/>
                <c:pt idx="0">
                  <c:v>dochody / przychody</c:v>
                </c:pt>
                <c:pt idx="1">
                  <c:v>wydatki / rozchody</c:v>
                </c:pt>
              </c:strCache>
            </c:strRef>
          </c:cat>
          <c:val>
            <c:numRef>
              <c:f>'projekt  '!$C$137:$D$137</c:f>
              <c:numCache>
                <c:formatCode>#,##0</c:formatCode>
                <c:ptCount val="2"/>
                <c:pt idx="0">
                  <c:v>3401440868</c:v>
                </c:pt>
                <c:pt idx="1">
                  <c:v>3376640021.8200002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EB-4DC5-9E1F-9CD4DADE5AC1}"/>
            </c:ext>
          </c:extLst>
        </c:ser>
        <c:ser>
          <c:idx val="1"/>
          <c:order val="1"/>
          <c:tx>
            <c:strRef>
              <c:f>'projekt  '!$B$138</c:f>
              <c:strCache>
                <c:ptCount val="1"/>
                <c:pt idx="0">
                  <c:v>majątkowe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3EB-4DC5-9E1F-9CD4DADE5AC1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E3EB-4DC5-9E1F-9CD4DADE5AC1}"/>
              </c:ext>
            </c:extLst>
          </c:dPt>
          <c:dLbls>
            <c:dLbl>
              <c:idx val="0"/>
              <c:layout>
                <c:manualLayout>
                  <c:x val="5.4667388696222194E-3"/>
                  <c:y val="-2.08565063134897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EB-4DC5-9E1F-9CD4DADE5AC1}"/>
                </c:ext>
              </c:extLst>
            </c:dLbl>
            <c:dLbl>
              <c:idx val="1"/>
              <c:layout>
                <c:manualLayout>
                  <c:x val="6.8255687741085001E-3"/>
                  <c:y val="-2.0895522879199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EB-4DC5-9E1F-9CD4DADE5A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'projekt  '!$C$136:$D$136</c:f>
              <c:strCache>
                <c:ptCount val="2"/>
                <c:pt idx="0">
                  <c:v>dochody / przychody</c:v>
                </c:pt>
                <c:pt idx="1">
                  <c:v>wydatki / rozchody</c:v>
                </c:pt>
              </c:strCache>
            </c:strRef>
          </c:cat>
          <c:val>
            <c:numRef>
              <c:f>'projekt  '!$C$138:$D$138</c:f>
              <c:numCache>
                <c:formatCode>#,##0</c:formatCode>
                <c:ptCount val="2"/>
                <c:pt idx="0">
                  <c:v>440079038</c:v>
                </c:pt>
                <c:pt idx="1">
                  <c:v>862056058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3EB-4DC5-9E1F-9CD4DADE5AC1}"/>
            </c:ext>
          </c:extLst>
        </c:ser>
        <c:ser>
          <c:idx val="2"/>
          <c:order val="2"/>
          <c:tx>
            <c:strRef>
              <c:f>'projekt  '!$B$139</c:f>
              <c:strCache>
                <c:ptCount val="1"/>
                <c:pt idx="0">
                  <c:v>przychody / rozchody</c:v>
                </c:pt>
              </c:strCache>
            </c:strRef>
          </c:tx>
          <c:spPr>
            <a:solidFill>
              <a:srgbClr val="FFCCFF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C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EB-4DC5-9E1F-9CD4DADE5AC1}"/>
              </c:ext>
            </c:extLst>
          </c:dPt>
          <c:dLbls>
            <c:dLbl>
              <c:idx val="0"/>
              <c:layout>
                <c:manualLayout>
                  <c:x val="9.5557962837519005E-3"/>
                  <c:y val="-2.0895522879199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EB-4DC5-9E1F-9CD4DADE5AC1}"/>
                </c:ext>
              </c:extLst>
            </c:dLbl>
            <c:dLbl>
              <c:idx val="1"/>
              <c:layout>
                <c:manualLayout>
                  <c:x val="2.3206933831968802E-2"/>
                  <c:y val="-4.1791045758398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EB-4DC5-9E1F-9CD4DADE5A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'projekt  '!$C$136:$D$136</c:f>
              <c:strCache>
                <c:ptCount val="2"/>
                <c:pt idx="0">
                  <c:v>dochody / przychody</c:v>
                </c:pt>
                <c:pt idx="1">
                  <c:v>wydatki / rozchody</c:v>
                </c:pt>
              </c:strCache>
            </c:strRef>
          </c:cat>
          <c:val>
            <c:numRef>
              <c:f>'projekt  '!$C$139:$D$139</c:f>
              <c:numCache>
                <c:formatCode>#,##0</c:formatCode>
                <c:ptCount val="2"/>
                <c:pt idx="0">
                  <c:v>466548462</c:v>
                </c:pt>
                <c:pt idx="1">
                  <c:v>69372288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3EB-4DC5-9E1F-9CD4DADE5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29223880"/>
        <c:axId val="829224272"/>
        <c:axId val="0"/>
      </c:bar3DChart>
      <c:catAx>
        <c:axId val="829223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29224272"/>
        <c:crosses val="autoZero"/>
        <c:auto val="0"/>
        <c:lblAlgn val="ctr"/>
        <c:lblOffset val="100"/>
        <c:noMultiLvlLbl val="0"/>
      </c:catAx>
      <c:valAx>
        <c:axId val="8292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29223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679757856767105"/>
          <c:y val="8.5813470109612641E-2"/>
          <c:w val="0.80278620792251831"/>
          <c:h val="4.28432258277876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b="1">
                <a:solidFill>
                  <a:sysClr val="windowText" lastClr="000000"/>
                </a:solidFill>
              </a:rPr>
              <a:t>Wydatki na oświatę i edukacyjną opiekę wychowawczą w porównaniu do: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 otrzymywanej (do 2024 r.) części oświatowej subwencji ogólnej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wyliczanych przez MF </a:t>
            </a:r>
            <a:r>
              <a:rPr lang="pl-PL" b="1">
                <a:solidFill>
                  <a:sysClr val="windowText" lastClr="000000"/>
                </a:solidFill>
              </a:rPr>
              <a:t>(od 2025 r.) dla Miasta potrzeb oświatowych (w mln zł)</a:t>
            </a:r>
          </a:p>
        </c:rich>
      </c:tx>
      <c:layout>
        <c:manualLayout>
          <c:xMode val="edge"/>
          <c:yMode val="edge"/>
          <c:x val="0.13311153915381868"/>
          <c:y val="6.26959247648902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7286083865924126E-2"/>
          <c:y val="0.11516467965015345"/>
          <c:w val="0.92771191595268432"/>
          <c:h val="0.77794794696418645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dane!$B$141</c:f>
              <c:strCache>
                <c:ptCount val="1"/>
                <c:pt idx="0">
                  <c:v>wydatki bieżące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dane!$D$139:$G$139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PW 2025</c:v>
                </c:pt>
              </c:strCache>
              <c:extLst/>
            </c:strRef>
          </c:cat>
          <c:val>
            <c:numRef>
              <c:f>dane!$D$141:$H$141</c:f>
              <c:numCache>
                <c:formatCode>#\ ##0.0</c:formatCode>
                <c:ptCount val="5"/>
                <c:pt idx="0">
                  <c:v>783.44305499999996</c:v>
                </c:pt>
                <c:pt idx="1">
                  <c:v>931.58411100000001</c:v>
                </c:pt>
                <c:pt idx="2">
                  <c:v>1162.1559380000001</c:v>
                </c:pt>
                <c:pt idx="3">
                  <c:v>1332.5315559999999</c:v>
                </c:pt>
                <c:pt idx="4">
                  <c:v>1359.0808139999999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D57-4580-94E1-8885FC598F20}"/>
            </c:ext>
          </c:extLst>
        </c:ser>
        <c:ser>
          <c:idx val="2"/>
          <c:order val="2"/>
          <c:tx>
            <c:strRef>
              <c:f>dane!$B$142</c:f>
              <c:strCache>
                <c:ptCount val="1"/>
                <c:pt idx="0">
                  <c:v>wydatki majątkowe</c:v>
                </c:pt>
              </c:strCache>
            </c:strRef>
          </c:tx>
          <c:spPr>
            <a:solidFill>
              <a:srgbClr val="CCFF33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dane!$D$139:$G$139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PW 2025</c:v>
                </c:pt>
              </c:strCache>
              <c:extLst/>
            </c:strRef>
          </c:cat>
          <c:val>
            <c:numRef>
              <c:f>dane!$D$142:$H$142</c:f>
              <c:numCache>
                <c:formatCode>#\ ##0.0</c:formatCode>
                <c:ptCount val="5"/>
                <c:pt idx="0">
                  <c:v>37.369584000000003</c:v>
                </c:pt>
                <c:pt idx="1">
                  <c:v>58.396174999999999</c:v>
                </c:pt>
                <c:pt idx="2">
                  <c:v>19.965667</c:v>
                </c:pt>
                <c:pt idx="3">
                  <c:v>32.694879999999998</c:v>
                </c:pt>
                <c:pt idx="4">
                  <c:v>102.04272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D57-4580-94E1-8885FC598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611362112"/>
        <c:axId val="611361720"/>
      </c:barChart>
      <c:lineChart>
        <c:grouping val="standard"/>
        <c:varyColors val="0"/>
        <c:ser>
          <c:idx val="0"/>
          <c:order val="0"/>
          <c:tx>
            <c:strRef>
              <c:f>dane!$B$140</c:f>
              <c:strCache>
                <c:ptCount val="1"/>
                <c:pt idx="0">
                  <c:v> do 2024 r. subwencja oświatowa / od 2025 roku potrzeby oświatowe</c:v>
                </c:pt>
              </c:strCache>
            </c:strRef>
          </c:tx>
          <c:spPr>
            <a:ln w="47625" cap="rnd">
              <a:solidFill>
                <a:srgbClr val="CC00FF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47625" cap="rnd">
                <a:solidFill>
                  <a:srgbClr val="FF99FF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57-4580-94E1-8885FC598F20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47625" cap="rnd">
                <a:solidFill>
                  <a:srgbClr val="FF99FF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D57-4580-94E1-8885FC598F20}"/>
              </c:ext>
            </c:extLst>
          </c:dPt>
          <c:cat>
            <c:strRef>
              <c:f>dane!$D$139:$H$139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PW 2025</c:v>
                </c:pt>
                <c:pt idx="4">
                  <c:v>2026</c:v>
                </c:pt>
              </c:strCache>
              <c:extLst/>
            </c:strRef>
          </c:cat>
          <c:val>
            <c:numRef>
              <c:f>dane!$D$140:$H$140</c:f>
              <c:numCache>
                <c:formatCode>#\ ##0.0</c:formatCode>
                <c:ptCount val="5"/>
                <c:pt idx="0">
                  <c:v>417.532353</c:v>
                </c:pt>
                <c:pt idx="1">
                  <c:v>481.73440599999998</c:v>
                </c:pt>
                <c:pt idx="2">
                  <c:v>683.43652999999995</c:v>
                </c:pt>
                <c:pt idx="3">
                  <c:v>789.51455899999996</c:v>
                </c:pt>
                <c:pt idx="4">
                  <c:v>894.84442899999999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BD57-4580-94E1-8885FC598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1362112"/>
        <c:axId val="611361720"/>
      </c:lineChart>
      <c:catAx>
        <c:axId val="6113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1361720"/>
        <c:crosses val="autoZero"/>
        <c:auto val="1"/>
        <c:lblAlgn val="ctr"/>
        <c:lblOffset val="100"/>
        <c:noMultiLvlLbl val="0"/>
      </c:catAx>
      <c:valAx>
        <c:axId val="611361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136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564344758849869E-2"/>
          <c:y val="0.13424645587013223"/>
          <c:w val="0.53041024938412895"/>
          <c:h val="0.199103003974033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b="1">
                <a:solidFill>
                  <a:sysClr val="windowText" lastClr="000000"/>
                </a:solidFill>
              </a:rPr>
              <a:t>dofinansowanie Miasta Katowice do komunikacji publicznej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pl-PL" b="1">
                <a:solidFill>
                  <a:sysClr val="windowText" lastClr="000000"/>
                </a:solidFill>
              </a:rPr>
              <a:t>prawa strona - dofinansowanie w mln zł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pl-PL" b="1">
                <a:solidFill>
                  <a:sysClr val="windowText" lastClr="000000"/>
                </a:solidFill>
              </a:rPr>
              <a:t>lewa strona - dofinansowanie per capita w zł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dane!$B$156</c:f>
              <c:strCache>
                <c:ptCount val="1"/>
                <c:pt idx="0">
                  <c:v>składka zmienna do Metropolii (w mln zł)</c:v>
                </c:pt>
              </c:strCache>
            </c:strRef>
          </c:tx>
          <c:spPr>
            <a:gradFill flip="none" rotWithShape="1">
              <a:gsLst>
                <a:gs pos="0">
                  <a:srgbClr val="33CC33">
                    <a:shade val="30000"/>
                    <a:satMod val="115000"/>
                  </a:srgbClr>
                </a:gs>
                <a:gs pos="50000">
                  <a:srgbClr val="33CC33">
                    <a:shade val="67500"/>
                    <a:satMod val="115000"/>
                  </a:srgbClr>
                </a:gs>
                <a:gs pos="100000">
                  <a:srgbClr val="33CC33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1.2980883461253681E-3"/>
                  <c:y val="6.28134495726675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6E-4D2B-912C-EEEEB0BCA00B}"/>
                </c:ext>
              </c:extLst>
            </c:dLbl>
            <c:dLbl>
              <c:idx val="1"/>
              <c:layout>
                <c:manualLayout>
                  <c:x val="-1.2987334123898378E-3"/>
                  <c:y val="4.19162623502088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6E-4D2B-912C-EEEEB0BCA00B}"/>
                </c:ext>
              </c:extLst>
            </c:dLbl>
            <c:dLbl>
              <c:idx val="2"/>
              <c:layout>
                <c:manualLayout>
                  <c:x val="6.7409424633145437E-5"/>
                  <c:y val="2.08164776635472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6E-4D2B-912C-EEEEB0BCA00B}"/>
                </c:ext>
              </c:extLst>
            </c:dLbl>
            <c:dLbl>
              <c:idx val="3"/>
              <c:layout>
                <c:manualLayout>
                  <c:x val="7.0097200734945501E-5"/>
                  <c:y val="-2.07983591911386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6E-4D2B-912C-EEEEB0BCA00B}"/>
                </c:ext>
              </c:extLst>
            </c:dLbl>
            <c:dLbl>
              <c:idx val="4"/>
              <c:layout>
                <c:manualLayout>
                  <c:x val="1.4123725859738943E-3"/>
                  <c:y val="4.1685663610464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C6E-4D2B-912C-EEEEB0BCA00B}"/>
                </c:ext>
              </c:extLst>
            </c:dLbl>
            <c:dLbl>
              <c:idx val="5"/>
              <c:layout>
                <c:manualLayout>
                  <c:x val="-1.3158276683973363E-3"/>
                  <c:y val="2.1084960481964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6E-4D2B-912C-EEEEB0BCA0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dane!$C$155:$H$155</c:f>
              <c:strCache>
                <c:ptCount val="6"/>
                <c:pt idx="0">
                  <c:v>2021 rok</c:v>
                </c:pt>
                <c:pt idx="1">
                  <c:v>2022 rok</c:v>
                </c:pt>
                <c:pt idx="2">
                  <c:v>2023 rok</c:v>
                </c:pt>
                <c:pt idx="3">
                  <c:v>2024 rok</c:v>
                </c:pt>
                <c:pt idx="4">
                  <c:v>2025 rok</c:v>
                </c:pt>
                <c:pt idx="5">
                  <c:v>2026 rok</c:v>
                </c:pt>
              </c:strCache>
              <c:extLst/>
            </c:strRef>
          </c:cat>
          <c:val>
            <c:numRef>
              <c:f>dane!$C$156:$H$156</c:f>
              <c:numCache>
                <c:formatCode>#\ ##0.0</c:formatCode>
                <c:ptCount val="6"/>
                <c:pt idx="0">
                  <c:v>138.09687</c:v>
                </c:pt>
                <c:pt idx="1">
                  <c:v>154.76860199999999</c:v>
                </c:pt>
                <c:pt idx="2">
                  <c:v>198.71445399999999</c:v>
                </c:pt>
                <c:pt idx="3">
                  <c:v>302.33777400000002</c:v>
                </c:pt>
                <c:pt idx="4">
                  <c:v>290.11249500000002</c:v>
                </c:pt>
                <c:pt idx="5">
                  <c:v>312.55475999999999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AC6E-4D2B-912C-EEEEB0BCA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11360544"/>
        <c:axId val="611358192"/>
      </c:barChart>
      <c:lineChart>
        <c:grouping val="standard"/>
        <c:varyColors val="0"/>
        <c:ser>
          <c:idx val="1"/>
          <c:order val="1"/>
          <c:tx>
            <c:strRef>
              <c:f>dane!$B$157</c:f>
              <c:strCache>
                <c:ptCount val="1"/>
                <c:pt idx="0">
                  <c:v>dofinansowanie per capita (w zł)</c:v>
                </c:pt>
              </c:strCache>
            </c:strRef>
          </c:tx>
          <c:spPr>
            <a:ln w="28575" cap="rnd">
              <a:solidFill>
                <a:srgbClr val="6633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248940747438281E-2"/>
                  <c:y val="1.4631654750202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6E-4D2B-912C-EEEEB0BCA00B}"/>
                </c:ext>
              </c:extLst>
            </c:dLbl>
            <c:dLbl>
              <c:idx val="1"/>
              <c:layout>
                <c:manualLayout>
                  <c:x val="-2.4611643231050959E-2"/>
                  <c:y val="2.0910693720071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C6E-4D2B-912C-EEEEB0BCA00B}"/>
                </c:ext>
              </c:extLst>
            </c:dLbl>
            <c:dLbl>
              <c:idx val="2"/>
              <c:layout>
                <c:manualLayout>
                  <c:x val="-2.736295835989757E-2"/>
                  <c:y val="1.4638078572237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C6E-4D2B-912C-EEEEB0BCA00B}"/>
                </c:ext>
              </c:extLst>
            </c:dLbl>
            <c:dLbl>
              <c:idx val="3"/>
              <c:layout>
                <c:manualLayout>
                  <c:x val="-3.0130400145354931E-2"/>
                  <c:y val="-1.6753327869241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C6E-4D2B-912C-EEEEB0BCA00B}"/>
                </c:ext>
              </c:extLst>
            </c:dLbl>
            <c:dLbl>
              <c:idx val="4"/>
              <c:layout>
                <c:manualLayout>
                  <c:x val="-2.8732864083462973E-2"/>
                  <c:y val="-2.9301687719233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C6E-4D2B-912C-EEEEB0BCA00B}"/>
                </c:ext>
              </c:extLst>
            </c:dLbl>
            <c:dLbl>
              <c:idx val="5"/>
              <c:layout>
                <c:manualLayout>
                  <c:x val="-3.420678889238897E-2"/>
                  <c:y val="-1.8871212580413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C6E-4D2B-912C-EEEEB0BCA0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6633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dane!$C$155:$H$155</c:f>
              <c:strCache>
                <c:ptCount val="6"/>
                <c:pt idx="0">
                  <c:v>2021 rok</c:v>
                </c:pt>
                <c:pt idx="1">
                  <c:v>2022 rok</c:v>
                </c:pt>
                <c:pt idx="2">
                  <c:v>2023 rok</c:v>
                </c:pt>
                <c:pt idx="3">
                  <c:v>2024 rok</c:v>
                </c:pt>
                <c:pt idx="4">
                  <c:v>2025 rok</c:v>
                </c:pt>
                <c:pt idx="5">
                  <c:v>2026 rok</c:v>
                </c:pt>
              </c:strCache>
              <c:extLst/>
            </c:strRef>
          </c:cat>
          <c:val>
            <c:numRef>
              <c:f>dane!$C$157:$H$157</c:f>
              <c:numCache>
                <c:formatCode>#\ ##0\ "zł"</c:formatCode>
                <c:ptCount val="6"/>
                <c:pt idx="0">
                  <c:v>481.24079999999998</c:v>
                </c:pt>
                <c:pt idx="1">
                  <c:v>552.3701845176488</c:v>
                </c:pt>
                <c:pt idx="2">
                  <c:v>711.75347970915868</c:v>
                </c:pt>
                <c:pt idx="3">
                  <c:v>1084.0947845886296</c:v>
                </c:pt>
                <c:pt idx="4" formatCode="#\ ##0.0">
                  <c:v>1058.742901874343</c:v>
                </c:pt>
                <c:pt idx="5">
                  <c:v>1149.1490801064754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AC6E-4D2B-912C-EEEEB0BCA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1362896"/>
        <c:axId val="611357016"/>
      </c:lineChart>
      <c:valAx>
        <c:axId val="611358192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1360544"/>
        <c:crosses val="max"/>
        <c:crossBetween val="between"/>
      </c:valAx>
      <c:catAx>
        <c:axId val="61136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1358192"/>
        <c:crosses val="autoZero"/>
        <c:auto val="1"/>
        <c:lblAlgn val="ctr"/>
        <c:lblOffset val="100"/>
        <c:noMultiLvlLbl val="0"/>
      </c:catAx>
      <c:valAx>
        <c:axId val="611357016"/>
        <c:scaling>
          <c:orientation val="minMax"/>
        </c:scaling>
        <c:delete val="0"/>
        <c:axPos val="l"/>
        <c:numFmt formatCode="#\ ##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1362896"/>
        <c:crosses val="autoZero"/>
        <c:crossBetween val="between"/>
      </c:valAx>
      <c:catAx>
        <c:axId val="6113628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11357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b="1">
                <a:solidFill>
                  <a:sysClr val="windowText" lastClr="000000"/>
                </a:solidFill>
              </a:rPr>
              <a:t>wydatki bieżące na zadania własne Miasta w 2026 roku - struktura procentowa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88306018401163E-2"/>
          <c:y val="0.13652277968542223"/>
          <c:w val="0.84496440533987627"/>
          <c:h val="0.78141841080524876"/>
        </c:manualLayout>
      </c:layout>
      <c:pie3D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51"/>
          <c:dPt>
            <c:idx val="0"/>
            <c:bubble3D val="0"/>
            <c:spPr>
              <a:solidFill>
                <a:srgbClr val="A50021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6A6-49D6-923E-DD925306671F}"/>
              </c:ext>
            </c:extLst>
          </c:dPt>
          <c:dPt>
            <c:idx val="1"/>
            <c:bubble3D val="0"/>
            <c:spPr>
              <a:solidFill>
                <a:srgbClr val="FF7C80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6A6-49D6-923E-DD925306671F}"/>
              </c:ext>
            </c:extLst>
          </c:dPt>
          <c:dPt>
            <c:idx val="2"/>
            <c:bubble3D val="0"/>
            <c:explosion val="54"/>
            <c:spPr>
              <a:solidFill>
                <a:srgbClr val="FF0000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6A6-49D6-923E-DD925306671F}"/>
              </c:ext>
            </c:extLst>
          </c:dPt>
          <c:dPt>
            <c:idx val="3"/>
            <c:bubble3D val="0"/>
            <c:spPr>
              <a:solidFill>
                <a:srgbClr val="99FF99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6A6-49D6-923E-DD92530667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6A6-49D6-923E-DD925306671F}"/>
              </c:ext>
            </c:extLst>
          </c:dPt>
          <c:dPt>
            <c:idx val="5"/>
            <c:bubble3D val="0"/>
            <c:explosion val="66"/>
            <c:spPr>
              <a:solidFill>
                <a:srgbClr val="FF7C80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6A6-49D6-923E-DD925306671F}"/>
              </c:ext>
            </c:extLst>
          </c:dPt>
          <c:dPt>
            <c:idx val="6"/>
            <c:bubble3D val="0"/>
            <c:explosion val="40"/>
            <c:spPr>
              <a:solidFill>
                <a:srgbClr val="CCFFFF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6A6-49D6-923E-DD925306671F}"/>
              </c:ext>
            </c:extLst>
          </c:dPt>
          <c:dPt>
            <c:idx val="7"/>
            <c:bubble3D val="0"/>
            <c:spPr>
              <a:solidFill>
                <a:srgbClr val="0033CC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6A6-49D6-923E-DD925306671F}"/>
              </c:ext>
            </c:extLst>
          </c:dPt>
          <c:dPt>
            <c:idx val="8"/>
            <c:bubble3D val="0"/>
            <c:spPr>
              <a:solidFill>
                <a:srgbClr val="FFC000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6A6-49D6-923E-DD925306671F}"/>
              </c:ext>
            </c:extLst>
          </c:dPt>
          <c:dPt>
            <c:idx val="9"/>
            <c:bubble3D val="0"/>
            <c:spPr>
              <a:solidFill>
                <a:srgbClr val="FF66CC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6A6-49D6-923E-DD925306671F}"/>
              </c:ext>
            </c:extLst>
          </c:dPt>
          <c:dPt>
            <c:idx val="10"/>
            <c:bubble3D val="0"/>
            <c:spPr>
              <a:solidFill>
                <a:srgbClr val="FFFF00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06A6-49D6-923E-DD925306671F}"/>
              </c:ext>
            </c:extLst>
          </c:dPt>
          <c:dPt>
            <c:idx val="11"/>
            <c:bubble3D val="0"/>
            <c:spPr>
              <a:solidFill>
                <a:srgbClr val="33CC33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06A6-49D6-923E-DD925306671F}"/>
              </c:ext>
            </c:extLst>
          </c:dPt>
          <c:dPt>
            <c:idx val="12"/>
            <c:bubble3D val="0"/>
            <c:spPr>
              <a:solidFill>
                <a:srgbClr val="0099FF"/>
              </a:solidFill>
              <a:ln w="25400">
                <a:solidFill>
                  <a:sysClr val="windowText" lastClr="000000"/>
                </a:solidFill>
              </a:ln>
              <a:effectLst/>
              <a:sp3d contourW="25400"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06A6-49D6-923E-DD925306671F}"/>
              </c:ext>
            </c:extLst>
          </c:dPt>
          <c:dLbls>
            <c:dLbl>
              <c:idx val="1"/>
              <c:layout>
                <c:manualLayout>
                  <c:x val="-7.1984612735128906E-2"/>
                  <c:y val="-2.083876450389647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A6-49D6-923E-DD925306671F}"/>
                </c:ext>
              </c:extLst>
            </c:dLbl>
            <c:dLbl>
              <c:idx val="2"/>
              <c:layout>
                <c:manualLayout>
                  <c:x val="-6.5697962838363072E-2"/>
                  <c:y val="-3.564767088252367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A6-49D6-923E-DD925306671F}"/>
                </c:ext>
              </c:extLst>
            </c:dLbl>
            <c:dLbl>
              <c:idx val="3"/>
              <c:layout>
                <c:manualLayout>
                  <c:x val="-5.2038075528650797E-5"/>
                  <c:y val="-5.316644928576845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A6-49D6-923E-DD925306671F}"/>
                </c:ext>
              </c:extLst>
            </c:dLbl>
            <c:dLbl>
              <c:idx val="4"/>
              <c:layout>
                <c:manualLayout>
                  <c:x val="0"/>
                  <c:y val="-9.307702291308168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6A6-49D6-923E-DD925306671F}"/>
                </c:ext>
              </c:extLst>
            </c:dLbl>
            <c:dLbl>
              <c:idx val="5"/>
              <c:layout>
                <c:manualLayout>
                  <c:x val="-1.0009284395056745E-16"/>
                  <c:y val="-3.548333113107931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6A6-49D6-923E-DD925306671F}"/>
                </c:ext>
              </c:extLst>
            </c:dLbl>
            <c:dLbl>
              <c:idx val="6"/>
              <c:layout>
                <c:manualLayout>
                  <c:x val="-8.0015954638940387E-2"/>
                  <c:y val="-4.277227781482006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6A6-49D6-923E-DD925306671F}"/>
                </c:ext>
              </c:extLst>
            </c:dLbl>
            <c:dLbl>
              <c:idx val="8"/>
              <c:layout>
                <c:manualLayout>
                  <c:x val="2.7638625980927461E-2"/>
                  <c:y val="-1.743345970377023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6A6-49D6-923E-DD925306671F}"/>
                </c:ext>
              </c:extLst>
            </c:dLbl>
            <c:dLbl>
              <c:idx val="9"/>
              <c:layout>
                <c:manualLayout>
                  <c:x val="5.3755522036001145E-8"/>
                  <c:y val="-3.3370190698569273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95105801421117"/>
                      <c:h val="5.63010071157237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06A6-49D6-923E-DD925306671F}"/>
                </c:ext>
              </c:extLst>
            </c:dLbl>
            <c:dLbl>
              <c:idx val="10"/>
              <c:layout>
                <c:manualLayout>
                  <c:x val="-9.1864367542589479E-3"/>
                  <c:y val="1.578399063896686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6A6-49D6-923E-DD925306671F}"/>
                </c:ext>
              </c:extLst>
            </c:dLbl>
            <c:dLbl>
              <c:idx val="11"/>
              <c:layout>
                <c:manualLayout>
                  <c:x val="1.6665613156747871E-2"/>
                  <c:y val="4.9571725147976951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6A6-49D6-923E-DD925306671F}"/>
                </c:ext>
              </c:extLst>
            </c:dLbl>
            <c:dLbl>
              <c:idx val="12"/>
              <c:layout>
                <c:manualLayout>
                  <c:x val="4.4089651695448755E-2"/>
                  <c:y val="-3.383978593761801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6A6-49D6-923E-DD925306671F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'dane do struktury'!$B$6:$B$18</c:f>
              <c:strCache>
                <c:ptCount val="13"/>
                <c:pt idx="0">
                  <c:v>pozostałe</c:v>
                </c:pt>
                <c:pt idx="1">
                  <c:v>transport, w tym wpłata na komunikację zbiorową</c:v>
                </c:pt>
                <c:pt idx="2">
                  <c:v>gospodarka mieszkaniowa</c:v>
                </c:pt>
                <c:pt idx="3">
                  <c:v>administracja publiczna, w tym Urząd Miasta, CUW, promocja Miasta</c:v>
                </c:pt>
                <c:pt idx="4">
                  <c:v>bezpieczeństwo publiczne</c:v>
                </c:pt>
                <c:pt idx="5">
                  <c:v>obsługa długu publicznego</c:v>
                </c:pt>
                <c:pt idx="6">
                  <c:v>rezerwy </c:v>
                </c:pt>
                <c:pt idx="7">
                  <c:v>oświata i wychowanie oraz edukacyjna opieka wychowawcza</c:v>
                </c:pt>
                <c:pt idx="8">
                  <c:v>ochrona zdrowia</c:v>
                </c:pt>
                <c:pt idx="9">
                  <c:v>pomoc społeczna, polityka społeczna i rodzina</c:v>
                </c:pt>
                <c:pt idx="10">
                  <c:v>gospodarka komunalna i ochrona środowiska</c:v>
                </c:pt>
                <c:pt idx="11">
                  <c:v>kultura i opieka nad zabytkami</c:v>
                </c:pt>
                <c:pt idx="12">
                  <c:v>kultura fizyczna </c:v>
                </c:pt>
              </c:strCache>
            </c:strRef>
          </c:cat>
          <c:val>
            <c:numRef>
              <c:f>'dane do struktury'!$C$6:$C$18</c:f>
              <c:numCache>
                <c:formatCode>#,##0</c:formatCode>
                <c:ptCount val="13"/>
                <c:pt idx="0">
                  <c:v>19932469</c:v>
                </c:pt>
                <c:pt idx="1">
                  <c:v>410063186</c:v>
                </c:pt>
                <c:pt idx="2">
                  <c:v>222082361</c:v>
                </c:pt>
                <c:pt idx="3">
                  <c:v>265164503</c:v>
                </c:pt>
                <c:pt idx="4">
                  <c:v>23963994</c:v>
                </c:pt>
                <c:pt idx="5">
                  <c:v>80195963</c:v>
                </c:pt>
                <c:pt idx="6">
                  <c:v>61609500</c:v>
                </c:pt>
                <c:pt idx="7">
                  <c:v>1335166597</c:v>
                </c:pt>
                <c:pt idx="8">
                  <c:v>22795785</c:v>
                </c:pt>
                <c:pt idx="9">
                  <c:v>290809203</c:v>
                </c:pt>
                <c:pt idx="10">
                  <c:v>292425623</c:v>
                </c:pt>
                <c:pt idx="11">
                  <c:v>106150524</c:v>
                </c:pt>
                <c:pt idx="12">
                  <c:v>124011024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6A6-49D6-923E-DD92530667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blipFill>
          <a:blip xmlns:r="http://schemas.openxmlformats.org/officeDocument/2006/relationships" r:embed="rId4"/>
          <a:tile tx="0" ty="0" sx="100000" sy="100000" flip="none" algn="tl"/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5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1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Kształtowanie się wyniku operacyjnego w latach 2022 - 2024, </a:t>
            </a:r>
          </a:p>
          <a:p>
            <a:pPr algn="ctr"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1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przewidywane wykonanie w 2025 r., prognoza na lata 2026 - 2029 </a:t>
            </a:r>
          </a:p>
          <a:p>
            <a:pPr algn="ctr"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1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(w mln zł)</a:t>
            </a:r>
          </a:p>
        </c:rich>
      </c:tx>
      <c:layout>
        <c:manualLayout>
          <c:xMode val="edge"/>
          <c:yMode val="edge"/>
          <c:x val="0.26917662811075604"/>
          <c:y val="2.245486256527508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513278505353974"/>
          <c:y val="0.12667794339618871"/>
          <c:w val="0.77251501493347818"/>
          <c:h val="0.75762711864406784"/>
        </c:manualLayout>
      </c:layout>
      <c:lineChart>
        <c:grouping val="standard"/>
        <c:varyColors val="0"/>
        <c:ser>
          <c:idx val="0"/>
          <c:order val="0"/>
          <c:tx>
            <c:strRef>
              <c:f>dane!$B$16</c:f>
              <c:strCache>
                <c:ptCount val="1"/>
                <c:pt idx="0">
                  <c:v>dochody bieżące</c:v>
                </c:pt>
              </c:strCache>
            </c:strRef>
          </c:tx>
          <c:spPr>
            <a:ln w="25400">
              <a:solidFill>
                <a:srgbClr val="00008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strRef>
              <c:f>dane!$C$15:$J$15</c:f>
              <c:strCache>
                <c:ptCount val="8"/>
                <c:pt idx="0">
                  <c:v>2022 r.</c:v>
                </c:pt>
                <c:pt idx="1">
                  <c:v>2023 r.</c:v>
                </c:pt>
                <c:pt idx="2">
                  <c:v>2024 r.</c:v>
                </c:pt>
                <c:pt idx="3">
                  <c:v>2025 r.</c:v>
                </c:pt>
                <c:pt idx="4">
                  <c:v>2026 r.</c:v>
                </c:pt>
                <c:pt idx="5">
                  <c:v>2027 r.</c:v>
                </c:pt>
                <c:pt idx="6">
                  <c:v>2028 r.</c:v>
                </c:pt>
                <c:pt idx="7">
                  <c:v>2029 r.</c:v>
                </c:pt>
              </c:strCache>
            </c:strRef>
          </c:cat>
          <c:val>
            <c:numRef>
              <c:f>dane!$C$16:$J$16</c:f>
              <c:numCache>
                <c:formatCode>#,##0</c:formatCode>
                <c:ptCount val="8"/>
                <c:pt idx="0">
                  <c:v>2451.8026054100001</c:v>
                </c:pt>
                <c:pt idx="1">
                  <c:v>3070.8841495899997</c:v>
                </c:pt>
                <c:pt idx="2">
                  <c:v>3152.595292</c:v>
                </c:pt>
                <c:pt idx="3">
                  <c:v>3316.251534</c:v>
                </c:pt>
                <c:pt idx="4">
                  <c:v>3401.4408680000001</c:v>
                </c:pt>
                <c:pt idx="5">
                  <c:v>3567.6109850082148</c:v>
                </c:pt>
                <c:pt idx="6">
                  <c:v>3733.2553811917633</c:v>
                </c:pt>
                <c:pt idx="7">
                  <c:v>3860.820432665218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97-42DF-80BB-1D9F43A84312}"/>
            </c:ext>
          </c:extLst>
        </c:ser>
        <c:ser>
          <c:idx val="1"/>
          <c:order val="1"/>
          <c:tx>
            <c:strRef>
              <c:f>dane!$B$17</c:f>
              <c:strCache>
                <c:ptCount val="1"/>
                <c:pt idx="0">
                  <c:v>wydatki bieżące</c:v>
                </c:pt>
              </c:strCache>
            </c:strRef>
          </c:tx>
          <c:spPr>
            <a:ln w="19050">
              <a:solidFill>
                <a:srgbClr val="FF0000">
                  <a:alpha val="99000"/>
                </a:srgbClr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0000"/>
              </a:solidFill>
              <a:ln w="3175">
                <a:solidFill>
                  <a:srgbClr val="FF0000"/>
                </a:solidFill>
                <a:prstDash val="solid"/>
              </a:ln>
            </c:spPr>
          </c:marker>
          <c:cat>
            <c:strRef>
              <c:f>dane!$C$15:$J$15</c:f>
              <c:strCache>
                <c:ptCount val="8"/>
                <c:pt idx="0">
                  <c:v>2022 r.</c:v>
                </c:pt>
                <c:pt idx="1">
                  <c:v>2023 r.</c:v>
                </c:pt>
                <c:pt idx="2">
                  <c:v>2024 r.</c:v>
                </c:pt>
                <c:pt idx="3">
                  <c:v>2025 r.</c:v>
                </c:pt>
                <c:pt idx="4">
                  <c:v>2026 r.</c:v>
                </c:pt>
                <c:pt idx="5">
                  <c:v>2027 r.</c:v>
                </c:pt>
                <c:pt idx="6">
                  <c:v>2028 r.</c:v>
                </c:pt>
                <c:pt idx="7">
                  <c:v>2029 r.</c:v>
                </c:pt>
              </c:strCache>
            </c:strRef>
          </c:cat>
          <c:val>
            <c:numRef>
              <c:f>dane!$C$17:$J$17</c:f>
              <c:numCache>
                <c:formatCode>#,##0</c:formatCode>
                <c:ptCount val="8"/>
                <c:pt idx="0">
                  <c:v>2436.2164016200009</c:v>
                </c:pt>
                <c:pt idx="1">
                  <c:v>2946.9399097300002</c:v>
                </c:pt>
                <c:pt idx="2">
                  <c:v>3145.9525365900004</c:v>
                </c:pt>
                <c:pt idx="3">
                  <c:v>3274.5634100000002</c:v>
                </c:pt>
                <c:pt idx="4">
                  <c:v>3376.640022</c:v>
                </c:pt>
                <c:pt idx="5">
                  <c:v>3458.3984716128575</c:v>
                </c:pt>
                <c:pt idx="6">
                  <c:v>3545.4871260416876</c:v>
                </c:pt>
                <c:pt idx="7">
                  <c:v>3658.2319146313389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97-42DF-80BB-1D9F43A84312}"/>
            </c:ext>
          </c:extLst>
        </c:ser>
        <c:ser>
          <c:idx val="2"/>
          <c:order val="2"/>
          <c:tx>
            <c:strRef>
              <c:f>dane!$B$18</c:f>
              <c:strCache>
                <c:ptCount val="1"/>
                <c:pt idx="0">
                  <c:v>wynik operacyjny</c:v>
                </c:pt>
              </c:strCache>
            </c:strRef>
          </c:tx>
          <c:spPr>
            <a:ln w="25400">
              <a:solidFill>
                <a:srgbClr val="0033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003300"/>
              </a:solidFill>
              <a:ln>
                <a:solidFill>
                  <a:srgbClr val="0033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0798747105939559E-2"/>
                  <c:y val="-2.3425953111793185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97-42DF-80BB-1D9F43A84312}"/>
                </c:ext>
              </c:extLst>
            </c:dLbl>
            <c:dLbl>
              <c:idx val="1"/>
              <c:layout>
                <c:manualLayout>
                  <c:x val="-2.9326744501764916E-2"/>
                  <c:y val="-2.6946359359322842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97-42DF-80BB-1D9F43A84312}"/>
                </c:ext>
              </c:extLst>
            </c:dLbl>
            <c:dLbl>
              <c:idx val="2"/>
              <c:layout>
                <c:manualLayout>
                  <c:x val="-2.9577989157962024E-2"/>
                  <c:y val="-2.4352109609544627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97-42DF-80BB-1D9F43A84312}"/>
                </c:ext>
              </c:extLst>
            </c:dLbl>
            <c:dLbl>
              <c:idx val="3"/>
              <c:layout>
                <c:manualLayout>
                  <c:x val="-2.7751656549146651E-2"/>
                  <c:y val="-2.7702674161765483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97-42DF-80BB-1D9F43A84312}"/>
                </c:ext>
              </c:extLst>
            </c:dLbl>
            <c:dLbl>
              <c:idx val="4"/>
              <c:layout>
                <c:manualLayout>
                  <c:x val="-2.6620689655172412E-2"/>
                  <c:y val="-2.2633083320337786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97-42DF-80BB-1D9F43A84312}"/>
                </c:ext>
              </c:extLst>
            </c:dLbl>
            <c:dLbl>
              <c:idx val="5"/>
              <c:layout>
                <c:manualLayout>
                  <c:x val="-2.6171816453977734E-2"/>
                  <c:y val="-1.7618759733309976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97-42DF-80BB-1D9F43A84312}"/>
                </c:ext>
              </c:extLst>
            </c:dLbl>
            <c:dLbl>
              <c:idx val="6"/>
              <c:layout>
                <c:manualLayout>
                  <c:x val="-2.1931577518327451E-2"/>
                  <c:y val="-1.8701662789364585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97-42DF-80BB-1D9F43A84312}"/>
                </c:ext>
              </c:extLst>
            </c:dLbl>
            <c:dLbl>
              <c:idx val="7"/>
              <c:layout>
                <c:manualLayout>
                  <c:x val="-2.7586206896551724E-2"/>
                  <c:y val="-1.8086955531012531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97-42DF-80BB-1D9F43A84312}"/>
                </c:ext>
              </c:extLst>
            </c:dLbl>
            <c:dLbl>
              <c:idx val="8"/>
              <c:layout>
                <c:manualLayout>
                  <c:x val="-3.5862068965517344E-2"/>
                  <c:y val="-2.0347824972388909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97-42DF-80BB-1D9F43A84312}"/>
                </c:ext>
              </c:extLst>
            </c:dLbl>
            <c:dLbl>
              <c:idx val="9"/>
              <c:layout>
                <c:manualLayout>
                  <c:x val="-3.0344827586206997E-2"/>
                  <c:y val="-1.5826086089635819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97-42DF-80BB-1D9F43A84312}"/>
                </c:ext>
              </c:extLst>
            </c:dLbl>
            <c:dLbl>
              <c:idx val="10"/>
              <c:layout>
                <c:manualLayout>
                  <c:x val="-3.0344827586206796E-2"/>
                  <c:y val="-1.5826086089635986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97-42DF-80BB-1D9F43A84312}"/>
                </c:ext>
              </c:extLst>
            </c:dLbl>
            <c:dLbl>
              <c:idx val="11"/>
              <c:layout>
                <c:manualLayout>
                  <c:x val="-2.3448275862068966E-2"/>
                  <c:y val="-2.2608694413765455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97-42DF-80BB-1D9F43A84312}"/>
                </c:ext>
              </c:extLst>
            </c:dLbl>
            <c:dLbl>
              <c:idx val="12"/>
              <c:layout>
                <c:manualLayout>
                  <c:x val="-2.3448275862069066E-2"/>
                  <c:y val="-2.0347824972388909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97-42DF-80BB-1D9F43A84312}"/>
                </c:ext>
              </c:extLst>
            </c:dLbl>
            <c:dLbl>
              <c:idx val="13"/>
              <c:layout>
                <c:manualLayout>
                  <c:x val="-2.4827586206896755E-2"/>
                  <c:y val="-2.2608694413765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97-42DF-80BB-1D9F43A84312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rgbClr val="008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dane!$C$15:$J$15</c:f>
              <c:strCache>
                <c:ptCount val="8"/>
                <c:pt idx="0">
                  <c:v>2022 r.</c:v>
                </c:pt>
                <c:pt idx="1">
                  <c:v>2023 r.</c:v>
                </c:pt>
                <c:pt idx="2">
                  <c:v>2024 r.</c:v>
                </c:pt>
                <c:pt idx="3">
                  <c:v>2025 r.</c:v>
                </c:pt>
                <c:pt idx="4">
                  <c:v>2026 r.</c:v>
                </c:pt>
                <c:pt idx="5">
                  <c:v>2027 r.</c:v>
                </c:pt>
                <c:pt idx="6">
                  <c:v>2028 r.</c:v>
                </c:pt>
                <c:pt idx="7">
                  <c:v>2029 r.</c:v>
                </c:pt>
              </c:strCache>
            </c:strRef>
          </c:cat>
          <c:val>
            <c:numRef>
              <c:f>dane!$C$18:$J$18</c:f>
              <c:numCache>
                <c:formatCode>#\ ##0.0</c:formatCode>
                <c:ptCount val="8"/>
                <c:pt idx="0">
                  <c:v>15.586203789999008</c:v>
                </c:pt>
                <c:pt idx="1">
                  <c:v>123.94423985999966</c:v>
                </c:pt>
                <c:pt idx="2">
                  <c:v>6.6427554099998476</c:v>
                </c:pt>
                <c:pt idx="3">
                  <c:v>41.688124000000002</c:v>
                </c:pt>
                <c:pt idx="4">
                  <c:v>24.800846</c:v>
                </c:pt>
                <c:pt idx="5">
                  <c:v>109.2125133953576</c:v>
                </c:pt>
                <c:pt idx="6">
                  <c:v>187.7682551500759</c:v>
                </c:pt>
                <c:pt idx="7">
                  <c:v>202.58851803387881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2D97-42DF-80BB-1D9F43A843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1358976"/>
        <c:axId val="611359368"/>
      </c:lineChart>
      <c:catAx>
        <c:axId val="611358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1359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13593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1358976"/>
        <c:crosses val="autoZero"/>
        <c:crossBetween val="between"/>
      </c:valAx>
      <c:spPr>
        <a:solidFill>
          <a:srgbClr val="FFFFFF"/>
        </a:solidFill>
        <a:ln w="3175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17820624192951753"/>
          <c:y val="0.61198944184884718"/>
          <c:w val="0.64534425245929516"/>
          <c:h val="6.4998784335859899E-2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9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r>
              <a:rPr lang="pl-PL" b="1">
                <a:solidFill>
                  <a:srgbClr val="080808"/>
                </a:solidFill>
              </a:rPr>
              <a:t>Dochody, wydatki</a:t>
            </a:r>
            <a:r>
              <a:rPr lang="pl-PL" b="1" baseline="0">
                <a:solidFill>
                  <a:srgbClr val="080808"/>
                </a:solidFill>
              </a:rPr>
              <a:t> </a:t>
            </a:r>
            <a:r>
              <a:rPr lang="pl-PL" b="1">
                <a:solidFill>
                  <a:srgbClr val="080808"/>
                </a:solidFill>
              </a:rPr>
              <a:t>i wynik majątkowy w latach 2023 - 2029</a:t>
            </a:r>
          </a:p>
          <a:p>
            <a:pPr>
              <a:defRPr b="1">
                <a:solidFill>
                  <a:srgbClr val="080808"/>
                </a:solidFill>
              </a:defRPr>
            </a:pPr>
            <a:r>
              <a:rPr lang="pl-PL" b="0">
                <a:solidFill>
                  <a:srgbClr val="080808"/>
                </a:solidFill>
              </a:rPr>
              <a:t>(w mln zł)</a:t>
            </a:r>
          </a:p>
        </c:rich>
      </c:tx>
      <c:layout>
        <c:manualLayout>
          <c:xMode val="edge"/>
          <c:yMode val="edge"/>
          <c:x val="0.26465158556000173"/>
          <c:y val="4.193325206734095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80808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dane!$B$134</c:f>
              <c:strCache>
                <c:ptCount val="1"/>
                <c:pt idx="0">
                  <c:v>dochody majątkowe</c:v>
                </c:pt>
              </c:strCache>
            </c:strRef>
          </c:tx>
          <c:spPr>
            <a:solidFill>
              <a:srgbClr val="3333FF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3"/>
            <c:invertIfNegative val="0"/>
            <c:bubble3D val="0"/>
            <c:spPr>
              <a:solidFill>
                <a:srgbClr val="0099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428-4F50-9843-A6862AFC46C6}"/>
              </c:ext>
            </c:extLst>
          </c:dPt>
          <c:dLbls>
            <c:dLbl>
              <c:idx val="0"/>
              <c:layout>
                <c:manualLayout>
                  <c:x val="-1.0917775503241215E-2"/>
                  <c:y val="-6.2695924764890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28-4F50-9843-A6862AFC46C6}"/>
                </c:ext>
              </c:extLst>
            </c:dLbl>
            <c:dLbl>
              <c:idx val="1"/>
              <c:layout>
                <c:manualLayout>
                  <c:x val="-1.0939254603153301E-2"/>
                  <c:y val="-1.0465836635555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28-4F50-9843-A6862AFC46C6}"/>
                </c:ext>
              </c:extLst>
            </c:dLbl>
            <c:dLbl>
              <c:idx val="2"/>
              <c:layout>
                <c:manualLayout>
                  <c:x val="-1.2305814054084764E-2"/>
                  <c:y val="-1.2559432572858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428-4F50-9843-A6862AFC46C6}"/>
                </c:ext>
              </c:extLst>
            </c:dLbl>
            <c:dLbl>
              <c:idx val="3"/>
              <c:layout>
                <c:manualLayout>
                  <c:x val="-8.2051672733330309E-3"/>
                  <c:y val="-1.4651050309275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28-4F50-9843-A6862AFC46C6}"/>
                </c:ext>
              </c:extLst>
            </c:dLbl>
            <c:dLbl>
              <c:idx val="4"/>
              <c:layout>
                <c:manualLayout>
                  <c:x val="-9.5707582963072049E-3"/>
                  <c:y val="-1.674662444746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28-4F50-9843-A6862AFC46C6}"/>
                </c:ext>
              </c:extLst>
            </c:dLbl>
            <c:dLbl>
              <c:idx val="5"/>
              <c:layout>
                <c:manualLayout>
                  <c:x val="-4.8421397867650765E-6"/>
                  <c:y val="-1.0467979686514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28-4F50-9843-A6862AFC46C6}"/>
                </c:ext>
              </c:extLst>
            </c:dLbl>
            <c:dLbl>
              <c:idx val="6"/>
              <c:layout>
                <c:manualLayout>
                  <c:x val="-9.5726951522220102E-3"/>
                  <c:y val="-1.0467979686514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28-4F50-9843-A6862AFC46C6}"/>
                </c:ext>
              </c:extLst>
            </c:dLbl>
            <c:dLbl>
              <c:idx val="7"/>
              <c:layout>
                <c:manualLayout>
                  <c:x val="-8.2051282051284063E-3"/>
                  <c:y val="-2.09150344019382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28-4F50-9843-A6862AFC4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dane!$C$133:$I$133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dane!$C$134:$I$134</c:f>
              <c:numCache>
                <c:formatCode>#\ ##0.0</c:formatCode>
                <c:ptCount val="7"/>
                <c:pt idx="0">
                  <c:v>551.20551017999992</c:v>
                </c:pt>
                <c:pt idx="1">
                  <c:v>258.39669649999996</c:v>
                </c:pt>
                <c:pt idx="2">
                  <c:v>185.15384399999999</c:v>
                </c:pt>
                <c:pt idx="3">
                  <c:v>440.07903800000003</c:v>
                </c:pt>
                <c:pt idx="4">
                  <c:v>442.65081800000002</c:v>
                </c:pt>
                <c:pt idx="5">
                  <c:v>265.36120499999998</c:v>
                </c:pt>
                <c:pt idx="6">
                  <c:v>111.45750700000001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428-4F50-9843-A6862AFC46C6}"/>
            </c:ext>
          </c:extLst>
        </c:ser>
        <c:ser>
          <c:idx val="1"/>
          <c:order val="1"/>
          <c:tx>
            <c:strRef>
              <c:f>dane!$B$135</c:f>
              <c:strCache>
                <c:ptCount val="1"/>
                <c:pt idx="0">
                  <c:v>wydatki majątkowe</c:v>
                </c:pt>
              </c:strCache>
            </c:strRef>
          </c:tx>
          <c:spPr>
            <a:solidFill>
              <a:srgbClr val="FF00FF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428-4F50-9843-A6862AFC46C6}"/>
              </c:ext>
            </c:extLst>
          </c:dPt>
          <c:dLbls>
            <c:dLbl>
              <c:idx val="0"/>
              <c:layout>
                <c:manualLayout>
                  <c:x val="-4.0941658137154556E-3"/>
                  <c:y val="-4.1797283176593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428-4F50-9843-A6862AFC46C6}"/>
                </c:ext>
              </c:extLst>
            </c:dLbl>
            <c:dLbl>
              <c:idx val="1"/>
              <c:layout>
                <c:manualLayout>
                  <c:x val="5.4700854700854701E-3"/>
                  <c:y val="-2.09150344019378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428-4F50-9843-A6862AFC46C6}"/>
                </c:ext>
              </c:extLst>
            </c:dLbl>
            <c:dLbl>
              <c:idx val="2"/>
              <c:layout>
                <c:manualLayout>
                  <c:x val="4.1025641025641026E-3"/>
                  <c:y val="-6.27451032058136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428-4F50-9843-A6862AFC46C6}"/>
                </c:ext>
              </c:extLst>
            </c:dLbl>
            <c:dLbl>
              <c:idx val="3"/>
              <c:layout>
                <c:manualLayout>
                  <c:x val="6.8376068376068376E-3"/>
                  <c:y val="-4.1830068803876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428-4F50-9843-A6862AFC46C6}"/>
                </c:ext>
              </c:extLst>
            </c:dLbl>
            <c:dLbl>
              <c:idx val="4"/>
              <c:layout>
                <c:manualLayout>
                  <c:x val="2.735042735042735E-3"/>
                  <c:y val="-6.27451032058140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428-4F50-9843-A6862AFC46C6}"/>
                </c:ext>
              </c:extLst>
            </c:dLbl>
            <c:dLbl>
              <c:idx val="5"/>
              <c:layout>
                <c:manualLayout>
                  <c:x val="6.8376068376068376E-3"/>
                  <c:y val="-6.27451032058136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428-4F50-9843-A6862AFC46C6}"/>
                </c:ext>
              </c:extLst>
            </c:dLbl>
            <c:dLbl>
              <c:idx val="6"/>
              <c:layout>
                <c:manualLayout>
                  <c:x val="4.1025641025640019E-3"/>
                  <c:y val="-1.0457517200968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428-4F50-9843-A6862AFC46C6}"/>
                </c:ext>
              </c:extLst>
            </c:dLbl>
            <c:dLbl>
              <c:idx val="7"/>
              <c:layout>
                <c:manualLayout>
                  <c:x val="4.1025641025641026E-3"/>
                  <c:y val="-6.27451032058136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428-4F50-9843-A6862AFC4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dane!$C$133:$I$133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dane!$C$135:$I$135</c:f>
              <c:numCache>
                <c:formatCode>#\ ##0.0</c:formatCode>
                <c:ptCount val="7"/>
                <c:pt idx="0">
                  <c:v>948.62170437999998</c:v>
                </c:pt>
                <c:pt idx="1">
                  <c:v>510.91513667999993</c:v>
                </c:pt>
                <c:pt idx="2">
                  <c:v>605.22819800000002</c:v>
                </c:pt>
                <c:pt idx="3">
                  <c:v>862.05605800000001</c:v>
                </c:pt>
                <c:pt idx="4">
                  <c:v>737.208963552</c:v>
                </c:pt>
                <c:pt idx="5">
                  <c:v>635.79695978106486</c:v>
                </c:pt>
                <c:pt idx="6">
                  <c:v>301.90696035387873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5428-4F50-9843-A6862AFC46C6}"/>
            </c:ext>
          </c:extLst>
        </c:ser>
        <c:ser>
          <c:idx val="2"/>
          <c:order val="2"/>
          <c:tx>
            <c:strRef>
              <c:f>dane!$B$136</c:f>
              <c:strCache>
                <c:ptCount val="1"/>
                <c:pt idx="0">
                  <c:v>saldo kapitałowe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428-4F50-9843-A6862AFC46C6}"/>
              </c:ext>
            </c:extLst>
          </c:dPt>
          <c:dLbls>
            <c:dLbl>
              <c:idx val="6"/>
              <c:layout>
                <c:manualLayout>
                  <c:x val="2.7331189018629541E-2"/>
                  <c:y val="2.0935959373029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428-4F50-9843-A6862AFC46C6}"/>
                </c:ext>
              </c:extLst>
            </c:dLbl>
            <c:numFmt formatCode="#,##0.00_ ;[Red]\-#,##0.00\ 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dane!$C$133:$I$133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dane!$C$136:$I$136</c:f>
              <c:numCache>
                <c:formatCode>#\ ##0.0</c:formatCode>
                <c:ptCount val="7"/>
                <c:pt idx="0">
                  <c:v>-397.41619420000006</c:v>
                </c:pt>
                <c:pt idx="1">
                  <c:v>-252.51844017999997</c:v>
                </c:pt>
                <c:pt idx="2">
                  <c:v>-420.07435400000003</c:v>
                </c:pt>
                <c:pt idx="3">
                  <c:v>-421.97701999999998</c:v>
                </c:pt>
                <c:pt idx="4">
                  <c:v>-294.55814555199998</c:v>
                </c:pt>
                <c:pt idx="5">
                  <c:v>-370.43575478106487</c:v>
                </c:pt>
                <c:pt idx="6">
                  <c:v>-190.44945335387871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5428-4F50-9843-A6862AFC4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8588352"/>
        <c:axId val="568591096"/>
        <c:axId val="0"/>
      </c:bar3DChart>
      <c:catAx>
        <c:axId val="56858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8591096"/>
        <c:crosses val="autoZero"/>
        <c:auto val="1"/>
        <c:lblAlgn val="ctr"/>
        <c:lblOffset val="100"/>
        <c:noMultiLvlLbl val="0"/>
      </c:catAx>
      <c:valAx>
        <c:axId val="568591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858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97163237786079"/>
          <c:y val="0.93201730087342394"/>
          <c:w val="0.79977934907007242"/>
          <c:h val="4.69117684102488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Źródła finansowania wydatków majątkowych w latach 2023 - 2029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(w mln zł)</a:t>
            </a:r>
          </a:p>
        </c:rich>
      </c:tx>
      <c:layout>
        <c:manualLayout>
          <c:xMode val="edge"/>
          <c:yMode val="edge"/>
          <c:x val="0.237159163725224"/>
          <c:y val="2.0339010225531765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49"/>
      <c:rotY val="20"/>
      <c:depthPercent val="100"/>
      <c:rAngAx val="1"/>
    </c:view3D>
    <c:floor>
      <c:thickness val="0"/>
      <c:spPr>
        <a:noFill/>
        <a:ln w="3175">
          <a:solidFill>
            <a:schemeClr val="bg1"/>
          </a:solidFill>
          <a:prstDash val="solid"/>
        </a:ln>
      </c:spPr>
    </c:floor>
    <c:sideWall>
      <c:thickness val="0"/>
      <c:spPr>
        <a:noFill/>
        <a:ln w="12700">
          <a:solidFill>
            <a:schemeClr val="bg1">
              <a:lumMod val="95000"/>
            </a:schemeClr>
          </a:solidFill>
          <a:prstDash val="solid"/>
        </a:ln>
      </c:spPr>
    </c:sideWall>
    <c:backWall>
      <c:thickness val="0"/>
      <c:spPr>
        <a:noFill/>
        <a:ln w="12700">
          <a:solidFill>
            <a:schemeClr val="bg1"/>
          </a:solidFill>
          <a:prstDash val="solid"/>
        </a:ln>
        <a:effectLst>
          <a:outerShdw blurRad="50800" dist="50800" dir="5400000" algn="ctr" rotWithShape="0">
            <a:schemeClr val="bg1"/>
          </a:outerShdw>
        </a:effectLst>
      </c:spPr>
    </c:backWall>
    <c:plotArea>
      <c:layout>
        <c:manualLayout>
          <c:layoutTarget val="inner"/>
          <c:xMode val="edge"/>
          <c:yMode val="edge"/>
          <c:x val="9.3071368075999333E-2"/>
          <c:y val="0.13445572268132894"/>
          <c:w val="0.89658738366080659"/>
          <c:h val="0.7423728813559321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dane!$B$3</c:f>
              <c:strCache>
                <c:ptCount val="1"/>
                <c:pt idx="0">
                  <c:v>nadwyżka operacyjna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dane!$C$2:$I$2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dane!$C$3:$I$3</c:f>
              <c:numCache>
                <c:formatCode>#\ ##0.0</c:formatCode>
                <c:ptCount val="7"/>
                <c:pt idx="0">
                  <c:v>15.586204</c:v>
                </c:pt>
                <c:pt idx="1">
                  <c:v>127.71522733</c:v>
                </c:pt>
                <c:pt idx="2">
                  <c:v>41.688124000000002</c:v>
                </c:pt>
                <c:pt idx="3">
                  <c:v>24.800846</c:v>
                </c:pt>
                <c:pt idx="4">
                  <c:v>109.2125133953576</c:v>
                </c:pt>
                <c:pt idx="5">
                  <c:v>187.7682551500759</c:v>
                </c:pt>
                <c:pt idx="6">
                  <c:v>190.44941803387883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72-4445-904B-E041111CCD31}"/>
            </c:ext>
          </c:extLst>
        </c:ser>
        <c:ser>
          <c:idx val="1"/>
          <c:order val="1"/>
          <c:tx>
            <c:strRef>
              <c:f>dane!$B$4</c:f>
              <c:strCache>
                <c:ptCount val="1"/>
                <c:pt idx="0">
                  <c:v>sprzedaż mienia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dane!$C$2:$I$2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dane!$C$4:$I$4</c:f>
              <c:numCache>
                <c:formatCode>#\ ##0.0</c:formatCode>
                <c:ptCount val="7"/>
                <c:pt idx="0">
                  <c:v>51.893141999999997</c:v>
                </c:pt>
                <c:pt idx="1">
                  <c:v>55.240348539999999</c:v>
                </c:pt>
                <c:pt idx="2">
                  <c:v>76.030530999999996</c:v>
                </c:pt>
                <c:pt idx="3">
                  <c:v>72.908150000000006</c:v>
                </c:pt>
                <c:pt idx="4">
                  <c:v>57.686500000000002</c:v>
                </c:pt>
                <c:pt idx="5">
                  <c:v>57.709699999999998</c:v>
                </c:pt>
                <c:pt idx="6">
                  <c:v>50.709699999999998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72-4445-904B-E041111CCD31}"/>
            </c:ext>
          </c:extLst>
        </c:ser>
        <c:ser>
          <c:idx val="2"/>
          <c:order val="2"/>
          <c:tx>
            <c:strRef>
              <c:f>dane!$B$5</c:f>
              <c:strCache>
                <c:ptCount val="1"/>
                <c:pt idx="0">
                  <c:v>dotacje</c:v>
                </c:pt>
              </c:strCache>
            </c:strRef>
          </c:tx>
          <c:spPr>
            <a:solidFill>
              <a:srgbClr val="00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dane!$C$2:$I$2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dane!$C$5:$I$5</c:f>
              <c:numCache>
                <c:formatCode>#\ ##0.0</c:formatCode>
                <c:ptCount val="7"/>
                <c:pt idx="0">
                  <c:v>480.84817700000002</c:v>
                </c:pt>
                <c:pt idx="1">
                  <c:v>64.377347900000018</c:v>
                </c:pt>
                <c:pt idx="2">
                  <c:v>87.373650999999995</c:v>
                </c:pt>
                <c:pt idx="3">
                  <c:v>346.17396000000002</c:v>
                </c:pt>
                <c:pt idx="4">
                  <c:v>384.96431799999999</c:v>
                </c:pt>
                <c:pt idx="5">
                  <c:v>207.65150499999999</c:v>
                </c:pt>
                <c:pt idx="6">
                  <c:v>60.747807000000002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72-4445-904B-E041111CCD31}"/>
            </c:ext>
          </c:extLst>
        </c:ser>
        <c:ser>
          <c:idx val="3"/>
          <c:order val="3"/>
          <c:tx>
            <c:strRef>
              <c:f>dane!$B$6</c:f>
              <c:strCache>
                <c:ptCount val="1"/>
                <c:pt idx="0">
                  <c:v>RFIL/RFIS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dane!$C$2:$I$2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dane!$C$6:$I$6</c:f>
              <c:numCache>
                <c:formatCode>#\ ##0.0</c:formatCode>
                <c:ptCount val="7"/>
                <c:pt idx="0">
                  <c:v>53.870455999999997</c:v>
                </c:pt>
                <c:pt idx="1">
                  <c:v>138.77900005999999</c:v>
                </c:pt>
                <c:pt idx="2">
                  <c:v>21.748999999999999</c:v>
                </c:pt>
                <c:pt idx="3">
                  <c:v>20.996000000000002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72-4445-904B-E041111CCD31}"/>
            </c:ext>
          </c:extLst>
        </c:ser>
        <c:ser>
          <c:idx val="4"/>
          <c:order val="4"/>
          <c:tx>
            <c:strRef>
              <c:f>dane!$B$7</c:f>
              <c:strCache>
                <c:ptCount val="1"/>
                <c:pt idx="0">
                  <c:v>nadwyżki z lat ubiegłych</c:v>
                </c:pt>
              </c:strCache>
            </c:strRef>
          </c:tx>
          <c:spPr>
            <a:blipFill>
              <a:blip xmlns:r="http://schemas.openxmlformats.org/officeDocument/2006/relationships" r:embed="rId2"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dane!$C$2:$I$2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dane!$C$7:$I$7</c:f>
              <c:numCache>
                <c:formatCode>General</c:formatCode>
                <c:ptCount val="7"/>
                <c:pt idx="0" formatCode="#\ ##0.0">
                  <c:v>170.26547600000001</c:v>
                </c:pt>
                <c:pt idx="2" formatCode="#\ ##0.0">
                  <c:v>57.826900000000002</c:v>
                </c:pt>
                <c:pt idx="3" formatCode="#\ ##0.0">
                  <c:v>47.177100000000003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72-4445-904B-E041111CCD31}"/>
            </c:ext>
          </c:extLst>
        </c:ser>
        <c:ser>
          <c:idx val="5"/>
          <c:order val="5"/>
          <c:tx>
            <c:strRef>
              <c:f>dane!$B$8</c:f>
              <c:strCache>
                <c:ptCount val="1"/>
                <c:pt idx="0">
                  <c:v>pożyczki i kredyty, obligacje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dane!$C$2:$I$2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dane!$C$8:$I$8</c:f>
              <c:numCache>
                <c:formatCode>#\ ##0.0</c:formatCode>
                <c:ptCount val="7"/>
                <c:pt idx="0">
                  <c:v>176.15824900000001</c:v>
                </c:pt>
                <c:pt idx="1">
                  <c:v>124.80321284999999</c:v>
                </c:pt>
                <c:pt idx="2">
                  <c:v>320.56</c:v>
                </c:pt>
                <c:pt idx="3">
                  <c:v>350</c:v>
                </c:pt>
                <c:pt idx="4">
                  <c:v>185.34563210499994</c:v>
                </c:pt>
                <c:pt idx="5">
                  <c:v>182.66750010499987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72-4445-904B-E041111CCD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1360152"/>
        <c:axId val="611360936"/>
        <c:axId val="0"/>
      </c:bar3DChart>
      <c:catAx>
        <c:axId val="611360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1360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1360936"/>
        <c:scaling>
          <c:orientation val="minMax"/>
        </c:scaling>
        <c:delete val="0"/>
        <c:axPos val="l"/>
        <c:majorGridlines>
          <c:spPr>
            <a:ln w="3175">
              <a:solidFill>
                <a:schemeClr val="tx1"/>
              </a:solidFill>
              <a:prstDash val="solid"/>
            </a:ln>
          </c:spPr>
        </c:majorGridlines>
        <c:numFmt formatCode="#\ ##0.0" sourceLinked="1"/>
        <c:majorTickMark val="out"/>
        <c:minorTickMark val="none"/>
        <c:tickLblPos val="nextTo"/>
        <c:spPr>
          <a:noFill/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1360152"/>
        <c:crosses val="autoZero"/>
        <c:crossBetween val="between"/>
      </c:valAx>
      <c:spPr>
        <a:solidFill>
          <a:schemeClr val="bg1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2926579829695201"/>
          <c:y val="0.94915248497163662"/>
          <c:w val="0.87073420496937937"/>
          <c:h val="3.8625149097784618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Wydatki majątkowe w latach 2023 - 2029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 przedsięwzięcia wieloletnie i wydatki roczne)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(w mln zł)</a:t>
            </a:r>
          </a:p>
        </c:rich>
      </c:tx>
      <c:layout>
        <c:manualLayout>
          <c:xMode val="edge"/>
          <c:yMode val="edge"/>
          <c:x val="0.33712582134129787"/>
          <c:y val="2.2601453664445787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47"/>
      <c:rotY val="20"/>
      <c:depthPercent val="100"/>
      <c:rAngAx val="1"/>
    </c:view3D>
    <c:floor>
      <c:thickness val="0"/>
      <c:spPr>
        <a:noFill/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808080"/>
          </a:solidFill>
          <a:prstDash val="solid"/>
        </a:ln>
      </c:spPr>
    </c:sideWall>
    <c:backWall>
      <c:thickness val="0"/>
      <c:spPr>
        <a:noFill/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3071354705274043E-2"/>
          <c:y val="0.17288135593220338"/>
          <c:w val="0.89658738366080659"/>
          <c:h val="0.7135593220338982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dane!$B$35</c:f>
              <c:strCache>
                <c:ptCount val="1"/>
                <c:pt idx="0">
                  <c:v>WPI - unijne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dane!$C$34:$I$34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dane!$C$35:$I$35</c:f>
              <c:numCache>
                <c:formatCode>#\ ##0.0</c:formatCode>
                <c:ptCount val="7"/>
                <c:pt idx="0">
                  <c:v>128.61723269000001</c:v>
                </c:pt>
                <c:pt idx="1">
                  <c:v>36.852551060000003</c:v>
                </c:pt>
                <c:pt idx="2">
                  <c:v>76.613656000000006</c:v>
                </c:pt>
                <c:pt idx="3">
                  <c:v>443.080353</c:v>
                </c:pt>
                <c:pt idx="4">
                  <c:v>516.46088599999996</c:v>
                </c:pt>
                <c:pt idx="5">
                  <c:v>382.98627099999999</c:v>
                </c:pt>
                <c:pt idx="6">
                  <c:v>139.22672900000001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28-425D-9936-6395037D03C1}"/>
            </c:ext>
          </c:extLst>
        </c:ser>
        <c:ser>
          <c:idx val="1"/>
          <c:order val="1"/>
          <c:tx>
            <c:strRef>
              <c:f>dane!$B$36</c:f>
              <c:strCache>
                <c:ptCount val="1"/>
                <c:pt idx="0">
                  <c:v>WPI - pozostałe</c:v>
                </c:pt>
              </c:strCache>
            </c:strRef>
          </c:tx>
          <c:spPr>
            <a:solidFill>
              <a:srgbClr val="00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dane!$C$34:$I$34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dane!$C$36:$I$36</c:f>
              <c:numCache>
                <c:formatCode>#\ ##0.0</c:formatCode>
                <c:ptCount val="7"/>
                <c:pt idx="0">
                  <c:v>568.05740004999996</c:v>
                </c:pt>
                <c:pt idx="1">
                  <c:v>407.42946302999997</c:v>
                </c:pt>
                <c:pt idx="2">
                  <c:v>276.484328</c:v>
                </c:pt>
                <c:pt idx="3">
                  <c:v>363.172935</c:v>
                </c:pt>
                <c:pt idx="4">
                  <c:v>146.29242455200006</c:v>
                </c:pt>
                <c:pt idx="5">
                  <c:v>137.18907924339999</c:v>
                </c:pt>
                <c:pt idx="6">
                  <c:v>43.680182172596396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28-425D-9936-6395037D03C1}"/>
            </c:ext>
          </c:extLst>
        </c:ser>
        <c:ser>
          <c:idx val="2"/>
          <c:order val="2"/>
          <c:tx>
            <c:strRef>
              <c:f>dane!$B$37</c:f>
              <c:strCache>
                <c:ptCount val="1"/>
                <c:pt idx="0">
                  <c:v>zadania roczne, w tym budżet obywatelski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dane!$C$34:$I$34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dane!$C$37:$I$37</c:f>
              <c:numCache>
                <c:formatCode>#\ ##0.0</c:formatCode>
                <c:ptCount val="7"/>
                <c:pt idx="0">
                  <c:v>251.94707163999999</c:v>
                </c:pt>
                <c:pt idx="1">
                  <c:v>66.633122589999999</c:v>
                </c:pt>
                <c:pt idx="2">
                  <c:v>252.130214</c:v>
                </c:pt>
                <c:pt idx="3">
                  <c:v>55.802770000000002</c:v>
                </c:pt>
                <c:pt idx="4">
                  <c:v>74.455652999999998</c:v>
                </c:pt>
                <c:pt idx="5">
                  <c:v>115.62160953766487</c:v>
                </c:pt>
                <c:pt idx="6">
                  <c:v>119.00004918128234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28-425D-9936-6395037D0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8590704"/>
        <c:axId val="568586784"/>
        <c:axId val="0"/>
      </c:bar3DChart>
      <c:catAx>
        <c:axId val="56859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8586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85867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\ ##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85907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3746891121368451"/>
          <c:y val="0.95423730777286109"/>
          <c:w val="0.77174683681781153"/>
          <c:h val="3.9819963583980086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5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300" b="1">
                <a:solidFill>
                  <a:sysClr val="windowText" lastClr="000000"/>
                </a:solidFill>
              </a:rPr>
              <a:t>Możliwości zadłużenia Katowic - wskaźniki zgodnie z art. 243 uofp </a:t>
            </a:r>
          </a:p>
          <a:p>
            <a:pPr>
              <a:defRPr sz="1300"/>
            </a:pPr>
            <a:r>
              <a:rPr lang="pl-PL" sz="1300" b="1">
                <a:solidFill>
                  <a:sysClr val="windowText" lastClr="000000"/>
                </a:solidFill>
              </a:rPr>
              <a:t>w latach 2023 - 2024 (na podstawie rzeczywistych</a:t>
            </a:r>
            <a:r>
              <a:rPr lang="pl-PL" sz="1300" b="1" baseline="0">
                <a:solidFill>
                  <a:sysClr val="windowText" lastClr="000000"/>
                </a:solidFill>
              </a:rPr>
              <a:t> wyników budżetu), w 2025 r. (na podstawie przewidywanego wykonania), w latach 2026 - 2029 prognoza</a:t>
            </a:r>
            <a:endParaRPr lang="pl-PL" sz="1300" b="1" i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5315229551224127"/>
          <c:y val="1.2552301255230125E-2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2663503173443003E-2"/>
          <c:y val="0.13397588369202776"/>
          <c:w val="0.89349160480321743"/>
          <c:h val="0.7779600977775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dane!$B$119</c:f>
              <c:strCache>
                <c:ptCount val="1"/>
                <c:pt idx="0">
                  <c:v>wskaźnik  zadłużenia  dopuszczalny </c:v>
                </c:pt>
              </c:strCache>
            </c:strRef>
          </c:tx>
          <c:spPr>
            <a:blipFill>
              <a:blip xmlns:r="http://schemas.openxmlformats.org/officeDocument/2006/relationships" r:embed="rId4"/>
              <a:tile tx="0" ty="0" sx="100000" sy="100000" flip="none" algn="tl"/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61A-4A28-B076-7FA5A129F93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61A-4A28-B076-7FA5A129F930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5"/>
                <a:tile tx="0" ty="0" sx="100000" sy="100000" flip="none" algn="tl"/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1A-4A28-B076-7FA5A129F930}"/>
              </c:ext>
            </c:extLst>
          </c:dPt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6"/>
                <a:tile tx="0" ty="0" sx="100000" sy="100000" flip="none" algn="tl"/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1A-4A28-B076-7FA5A129F930}"/>
              </c:ext>
            </c:extLst>
          </c:dPt>
          <c:dPt>
            <c:idx val="4"/>
            <c:invertIfNegative val="0"/>
            <c:bubble3D val="0"/>
            <c:spPr>
              <a:blipFill>
                <a:blip xmlns:r="http://schemas.openxmlformats.org/officeDocument/2006/relationships" r:embed="rId7"/>
                <a:tile tx="0" ty="0" sx="100000" sy="100000" flip="none" algn="tl"/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61A-4A28-B076-7FA5A129F930}"/>
              </c:ext>
            </c:extLst>
          </c:dPt>
          <c:dPt>
            <c:idx val="5"/>
            <c:invertIfNegative val="0"/>
            <c:bubble3D val="0"/>
            <c:spPr>
              <a:blipFill>
                <a:blip xmlns:r="http://schemas.openxmlformats.org/officeDocument/2006/relationships" r:embed="rId7"/>
                <a:tile tx="0" ty="0" sx="100000" sy="100000" flip="none" algn="tl"/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61A-4A28-B076-7FA5A129F930}"/>
              </c:ext>
            </c:extLst>
          </c:dPt>
          <c:dPt>
            <c:idx val="6"/>
            <c:invertIfNegative val="0"/>
            <c:bubble3D val="0"/>
            <c:spPr>
              <a:blipFill>
                <a:blip xmlns:r="http://schemas.openxmlformats.org/officeDocument/2006/relationships" r:embed="rId7"/>
                <a:tile tx="0" ty="0" sx="100000" sy="100000" flip="none" algn="tl"/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61A-4A28-B076-7FA5A129F930}"/>
              </c:ext>
            </c:extLst>
          </c:dPt>
          <c:dPt>
            <c:idx val="7"/>
            <c:invertIfNegative val="0"/>
            <c:bubble3D val="0"/>
            <c:spPr>
              <a:blipFill>
                <a:blip xmlns:r="http://schemas.openxmlformats.org/officeDocument/2006/relationships" r:embed="rId7"/>
                <a:tile tx="0" ty="0" sx="100000" sy="100000" flip="none" algn="tl"/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61A-4A28-B076-7FA5A129F93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761A-4A28-B076-7FA5A129F93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761A-4A28-B076-7FA5A129F93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761A-4A28-B076-7FA5A129F930}"/>
              </c:ext>
            </c:extLst>
          </c:dPt>
          <c:dLbls>
            <c:dLbl>
              <c:idx val="3"/>
              <c:layout>
                <c:manualLayout>
                  <c:x val="1.3647219379050517E-3"/>
                  <c:y val="6.26959247648895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1A-4A28-B076-7FA5A129F930}"/>
                </c:ext>
              </c:extLst>
            </c:dLbl>
            <c:dLbl>
              <c:idx val="4"/>
              <c:layout>
                <c:manualLayout>
                  <c:x val="-1.3325918702332116E-3"/>
                  <c:y val="4.2037535276741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1A-4A28-B076-7FA5A129F9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dane!$C$118:$I$118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plan 2026 rok</c:v>
                </c:pt>
                <c:pt idx="4">
                  <c:v>prognoza 2027 rok</c:v>
                </c:pt>
                <c:pt idx="5">
                  <c:v>prognoza 2028 rok</c:v>
                </c:pt>
                <c:pt idx="6">
                  <c:v>prognoza 2029 rok</c:v>
                </c:pt>
              </c:strCache>
            </c:strRef>
          </c:cat>
          <c:val>
            <c:numRef>
              <c:f>dane!$C$119:$I$119</c:f>
              <c:numCache>
                <c:formatCode>#,##0.00</c:formatCode>
                <c:ptCount val="7"/>
                <c:pt idx="0">
                  <c:v>15.37331053125852</c:v>
                </c:pt>
                <c:pt idx="1">
                  <c:v>13.36</c:v>
                </c:pt>
                <c:pt idx="2">
                  <c:v>11.97</c:v>
                </c:pt>
                <c:pt idx="3">
                  <c:v>10.39</c:v>
                </c:pt>
                <c:pt idx="4">
                  <c:v>8.73</c:v>
                </c:pt>
                <c:pt idx="5">
                  <c:v>7.85</c:v>
                </c:pt>
                <c:pt idx="6">
                  <c:v>6.56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761A-4A28-B076-7FA5A129F9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axId val="568587568"/>
        <c:axId val="568584824"/>
      </c:barChart>
      <c:lineChart>
        <c:grouping val="standard"/>
        <c:varyColors val="0"/>
        <c:ser>
          <c:idx val="1"/>
          <c:order val="1"/>
          <c:tx>
            <c:strRef>
              <c:f>dane!$B$120</c:f>
              <c:strCache>
                <c:ptCount val="1"/>
                <c:pt idx="0">
                  <c:v>wskaźnik osiągany w danym roku (po uwzględnieniu wyłączeń)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1.3647219379052018E-3"/>
                  <c:y val="-1.4629049111807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61A-4A28-B076-7FA5A129F930}"/>
                </c:ext>
              </c:extLst>
            </c:dLbl>
            <c:dLbl>
              <c:idx val="3"/>
              <c:layout>
                <c:manualLayout>
                  <c:x val="-2.0470829068577376E-2"/>
                  <c:y val="1.8808777429467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61A-4A28-B076-7FA5A129F930}"/>
                </c:ext>
              </c:extLst>
            </c:dLbl>
            <c:dLbl>
              <c:idx val="4"/>
              <c:layout>
                <c:manualLayout>
                  <c:x val="-2.1857892938610495E-2"/>
                  <c:y val="2.9256757546576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61A-4A28-B076-7FA5A129F930}"/>
                </c:ext>
              </c:extLst>
            </c:dLbl>
            <c:dLbl>
              <c:idx val="5"/>
              <c:layout>
                <c:manualLayout>
                  <c:x val="-1.9121139516673945E-2"/>
                  <c:y val="1.8818181952886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61A-4A28-B076-7FA5A129F930}"/>
                </c:ext>
              </c:extLst>
            </c:dLbl>
            <c:dLbl>
              <c:idx val="6"/>
              <c:layout>
                <c:manualLayout>
                  <c:x val="-1.9121139516674046E-2"/>
                  <c:y val="2.0909091058762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61A-4A28-B076-7FA5A129F930}"/>
                </c:ext>
              </c:extLst>
            </c:dLbl>
            <c:spPr>
              <a:solidFill>
                <a:srgbClr val="FFFFCC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dane!$C$118:$I$118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PW 2025 rok</c:v>
                </c:pt>
                <c:pt idx="3">
                  <c:v>plan 2026 rok</c:v>
                </c:pt>
                <c:pt idx="4">
                  <c:v>prognoza 2027 rok</c:v>
                </c:pt>
                <c:pt idx="5">
                  <c:v>prognoza 2028 rok</c:v>
                </c:pt>
                <c:pt idx="6">
                  <c:v>prognoza 2029 rok</c:v>
                </c:pt>
              </c:strCache>
            </c:strRef>
          </c:cat>
          <c:val>
            <c:numRef>
              <c:f>dane!$C$120:$I$120</c:f>
              <c:numCache>
                <c:formatCode>#,##0.00</c:formatCode>
                <c:ptCount val="7"/>
                <c:pt idx="0">
                  <c:v>3.83</c:v>
                </c:pt>
                <c:pt idx="1">
                  <c:v>3.42</c:v>
                </c:pt>
                <c:pt idx="2">
                  <c:v>3.93</c:v>
                </c:pt>
                <c:pt idx="3">
                  <c:v>4.16</c:v>
                </c:pt>
                <c:pt idx="4">
                  <c:v>3.84</c:v>
                </c:pt>
                <c:pt idx="5">
                  <c:v>3.95</c:v>
                </c:pt>
                <c:pt idx="6">
                  <c:v>3.88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761A-4A28-B076-7FA5A129F9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68587568"/>
        <c:axId val="568584824"/>
      </c:lineChart>
      <c:valAx>
        <c:axId val="568584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8587568"/>
        <c:crosses val="autoZero"/>
        <c:crossBetween val="between"/>
      </c:valAx>
      <c:catAx>
        <c:axId val="56858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85848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0246955568629659"/>
          <c:y val="0.11815351450974586"/>
          <c:w val="0.47974301880297748"/>
          <c:h val="0.154266464599874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8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l-PL"/>
              <a:t>Kształtowanie się długu Miasta i wyniku operacyjnego w latach 2023 - 2029 (w mln zł)</a:t>
            </a:r>
          </a:p>
        </c:rich>
      </c:tx>
      <c:layout>
        <c:manualLayout>
          <c:xMode val="edge"/>
          <c:yMode val="edge"/>
          <c:x val="0.18304015110081251"/>
          <c:y val="1.463414714445648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7358638014999075E-2"/>
          <c:y val="7.2879415686299034E-2"/>
          <c:w val="0.92762035407859611"/>
          <c:h val="0.81980303670129095"/>
        </c:manualLayout>
      </c:layout>
      <c:lineChart>
        <c:grouping val="standard"/>
        <c:varyColors val="0"/>
        <c:ser>
          <c:idx val="0"/>
          <c:order val="0"/>
          <c:tx>
            <c:strRef>
              <c:f>dane!$B$79</c:f>
              <c:strCache>
                <c:ptCount val="1"/>
                <c:pt idx="0">
                  <c:v>wynik operacyjny</c:v>
                </c:pt>
              </c:strCache>
            </c:strRef>
          </c:tx>
          <c:spPr>
            <a:ln w="38100" cap="rnd">
              <a:solidFill>
                <a:srgbClr val="33CC33">
                  <a:alpha val="96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3CC33"/>
              </a:solidFill>
              <a:ln w="15875">
                <a:solidFill>
                  <a:srgbClr val="33CC3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31551304924565E-2"/>
                  <c:y val="-2.51595623902375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84-47F0-8BFE-1898CBCA8D29}"/>
                </c:ext>
              </c:extLst>
            </c:dLbl>
            <c:dLbl>
              <c:idx val="1"/>
              <c:layout>
                <c:manualLayout>
                  <c:x val="-2.1867880764519242E-2"/>
                  <c:y val="-2.0942408376963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84-47F0-8BFE-1898CBCA8D29}"/>
                </c:ext>
              </c:extLst>
            </c:dLbl>
            <c:dLbl>
              <c:idx val="2"/>
              <c:layout>
                <c:manualLayout>
                  <c:x val="-2.3226220034863361E-2"/>
                  <c:y val="-2.5160364699063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84-47F0-8BFE-1898CBCA8D29}"/>
                </c:ext>
              </c:extLst>
            </c:dLbl>
            <c:dLbl>
              <c:idx val="3"/>
              <c:layout>
                <c:manualLayout>
                  <c:x val="-3.0063353253677153E-2"/>
                  <c:y val="-2.51481367440443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8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84-47F0-8BFE-1898CBCA8D29}"/>
                </c:ext>
              </c:extLst>
            </c:dLbl>
            <c:dLbl>
              <c:idx val="4"/>
              <c:layout>
                <c:manualLayout>
                  <c:x val="-2.8702718312214687E-2"/>
                  <c:y val="-2.0923099442002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84-47F0-8BFE-1898CBCA8D29}"/>
                </c:ext>
              </c:extLst>
            </c:dLbl>
            <c:dLbl>
              <c:idx val="5"/>
              <c:layout>
                <c:manualLayout>
                  <c:x val="-2.7322393206657504E-2"/>
                  <c:y val="-1.8775166329675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84-47F0-8BFE-1898CBCA8D29}"/>
                </c:ext>
              </c:extLst>
            </c:dLbl>
            <c:dLbl>
              <c:idx val="6"/>
              <c:layout>
                <c:manualLayout>
                  <c:x val="-3.4160277064038264E-2"/>
                  <c:y val="-2.5043322178568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C84-47F0-8BFE-1898CBCA8D29}"/>
                </c:ext>
              </c:extLst>
            </c:dLbl>
            <c:dLbl>
              <c:idx val="7"/>
              <c:layout>
                <c:manualLayout>
                  <c:x val="-3.1435078598996337E-2"/>
                  <c:y val="-1.6753926701570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84-47F0-8BFE-1898CBCA8D29}"/>
                </c:ext>
              </c:extLst>
            </c:dLbl>
            <c:dLbl>
              <c:idx val="8"/>
              <c:layout>
                <c:manualLayout>
                  <c:x val="-2.0485584708054071E-2"/>
                  <c:y val="-2.2996516941288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C84-47F0-8BFE-1898CBCA8D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008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dane!$C$78:$I$78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dane!$C$79:$I$79</c:f>
              <c:numCache>
                <c:formatCode>#\ ##0.0</c:formatCode>
                <c:ptCount val="7"/>
                <c:pt idx="0">
                  <c:v>15.586203789999008</c:v>
                </c:pt>
                <c:pt idx="1">
                  <c:v>123.94423985999966</c:v>
                </c:pt>
                <c:pt idx="2">
                  <c:v>41.688124000000002</c:v>
                </c:pt>
                <c:pt idx="3">
                  <c:v>24.800846</c:v>
                </c:pt>
                <c:pt idx="4">
                  <c:v>109.2125133953576</c:v>
                </c:pt>
                <c:pt idx="5">
                  <c:v>187.7682551500759</c:v>
                </c:pt>
                <c:pt idx="6">
                  <c:v>202.58851803387881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C84-47F0-8BFE-1898CBCA8D29}"/>
            </c:ext>
          </c:extLst>
        </c:ser>
        <c:ser>
          <c:idx val="1"/>
          <c:order val="1"/>
          <c:tx>
            <c:strRef>
              <c:f>dane!$B$80</c:f>
              <c:strCache>
                <c:ptCount val="1"/>
                <c:pt idx="0">
                  <c:v>dług Miasta</c:v>
                </c:pt>
              </c:strCache>
            </c:strRef>
          </c:tx>
          <c:spPr>
            <a:ln w="25400">
              <a:solidFill>
                <a:srgbClr val="0000FF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FF"/>
              </a:solidFill>
              <a:ln w="15875">
                <a:solidFill>
                  <a:srgbClr val="0000FF">
                    <a:alpha val="98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471306954495764E-2"/>
                  <c:y val="-1.2598206403369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C84-47F0-8BFE-1898CBCA8D29}"/>
                </c:ext>
              </c:extLst>
            </c:dLbl>
            <c:dLbl>
              <c:idx val="1"/>
              <c:layout>
                <c:manualLayout>
                  <c:x val="-3.9635533885691056E-2"/>
                  <c:y val="-2.3036649214659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C84-47F0-8BFE-1898CBCA8D29}"/>
                </c:ext>
              </c:extLst>
            </c:dLbl>
            <c:dLbl>
              <c:idx val="2"/>
              <c:layout>
                <c:manualLayout>
                  <c:x val="-3.5535306242343738E-2"/>
                  <c:y val="-2.094240837696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C84-47F0-8BFE-1898CBCA8D29}"/>
                </c:ext>
              </c:extLst>
            </c:dLbl>
            <c:dLbl>
              <c:idx val="3"/>
              <c:layout>
                <c:manualLayout>
                  <c:x val="-4.6469270095876848E-2"/>
                  <c:y val="-2.094667077214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C84-47F0-8BFE-1898CBCA8D29}"/>
                </c:ext>
              </c:extLst>
            </c:dLbl>
            <c:dLbl>
              <c:idx val="4"/>
              <c:layout>
                <c:manualLayout>
                  <c:x val="-2.5985750492182883E-2"/>
                  <c:y val="-2.0942385075754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C84-47F0-8BFE-1898CBCA8D29}"/>
                </c:ext>
              </c:extLst>
            </c:dLbl>
            <c:dLbl>
              <c:idx val="5"/>
              <c:layout>
                <c:manualLayout>
                  <c:x val="-2.8718313290201667E-2"/>
                  <c:y val="-1.8846514706861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C84-47F0-8BFE-1898CBCA8D29}"/>
                </c:ext>
              </c:extLst>
            </c:dLbl>
            <c:dLbl>
              <c:idx val="6"/>
              <c:layout>
                <c:manualLayout>
                  <c:x val="-3.1445928715893377E-2"/>
                  <c:y val="-2.3040068623889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C84-47F0-8BFE-1898CBCA8D29}"/>
                </c:ext>
              </c:extLst>
            </c:dLbl>
            <c:dLbl>
              <c:idx val="7"/>
              <c:layout>
                <c:manualLayout>
                  <c:x val="-4.3735761529038381E-2"/>
                  <c:y val="-2.3036649214659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C84-47F0-8BFE-1898CBCA8D29}"/>
                </c:ext>
              </c:extLst>
            </c:dLbl>
            <c:dLbl>
              <c:idx val="8"/>
              <c:layout>
                <c:manualLayout>
                  <c:x val="-2.7314112944072096E-2"/>
                  <c:y val="-2.2996516941288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C84-47F0-8BFE-1898CBCA8D2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0000FF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dane!$C$78:$I$78</c:f>
              <c:strCache>
                <c:ptCount val="7"/>
                <c:pt idx="0">
                  <c:v>2023 rok</c:v>
                </c:pt>
                <c:pt idx="1">
                  <c:v>2024 rok</c:v>
                </c:pt>
                <c:pt idx="2">
                  <c:v>2025 rok</c:v>
                </c:pt>
                <c:pt idx="3">
                  <c:v>2026 rok</c:v>
                </c:pt>
                <c:pt idx="4">
                  <c:v>2027 rok</c:v>
                </c:pt>
                <c:pt idx="5">
                  <c:v>2028 rok</c:v>
                </c:pt>
                <c:pt idx="6">
                  <c:v>2029 rok</c:v>
                </c:pt>
              </c:strCache>
            </c:strRef>
          </c:cat>
          <c:val>
            <c:numRef>
              <c:f>dane!$C$80:$I$80</c:f>
              <c:numCache>
                <c:formatCode>#\ ##0.0</c:formatCode>
                <c:ptCount val="7"/>
                <c:pt idx="0">
                  <c:v>877.81610996000006</c:v>
                </c:pt>
                <c:pt idx="1">
                  <c:v>1202.70437386258</c:v>
                </c:pt>
                <c:pt idx="2">
                  <c:v>1458.2493715800001</c:v>
                </c:pt>
                <c:pt idx="3">
                  <c:v>1741.1273377149998</c:v>
                </c:pt>
                <c:pt idx="4">
                  <c:v>1925.2646883099999</c:v>
                </c:pt>
                <c:pt idx="5">
                  <c:v>2107.9321884149999</c:v>
                </c:pt>
                <c:pt idx="6">
                  <c:v>2095.7931237350003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8C84-47F0-8BFE-1898CBCA8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8591880"/>
        <c:axId val="568592272"/>
      </c:lineChart>
      <c:catAx>
        <c:axId val="568591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l-PL"/>
          </a:p>
        </c:txPr>
        <c:crossAx val="568592272"/>
        <c:crosses val="autoZero"/>
        <c:auto val="1"/>
        <c:lblAlgn val="ctr"/>
        <c:lblOffset val="100"/>
        <c:noMultiLvlLbl val="0"/>
      </c:catAx>
      <c:valAx>
        <c:axId val="56859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l-PL"/>
          </a:p>
        </c:txPr>
        <c:crossAx val="5685918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1836836025689435"/>
          <c:y val="0.94710905473950646"/>
          <c:w val="0.50726554907298493"/>
          <c:h val="4.034549062523615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l-PL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l-PL" dirty="0"/>
              <a:t>Obsługa długu Miasta w latach 2023 - 2050 </a:t>
            </a:r>
            <a:r>
              <a:rPr lang="pl-PL" b="0" dirty="0"/>
              <a:t>(w zł)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dane!$B$85</c:f>
              <c:strCache>
                <c:ptCount val="1"/>
                <c:pt idx="0">
                  <c:v>rozchody - spłaty kredytów i pożyczek/ wykup obligacji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2"/>
                <a:tile tx="0" ty="0" sx="100000" sy="100000" flip="none" algn="tl"/>
              </a:blip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FF-41C4-AB40-AEBA45B0D30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FF-41C4-AB40-AEBA45B0D30A}"/>
              </c:ext>
            </c:extLst>
          </c:dPt>
          <c:cat>
            <c:strRef>
              <c:f>dane!$C$84:$AE$84</c:f>
              <c:strCache>
                <c:ptCount val="28"/>
                <c:pt idx="0">
                  <c:v>2023 r.</c:v>
                </c:pt>
                <c:pt idx="1">
                  <c:v>2024 r.</c:v>
                </c:pt>
                <c:pt idx="2">
                  <c:v>2025 r.</c:v>
                </c:pt>
                <c:pt idx="3">
                  <c:v>2026 r.</c:v>
                </c:pt>
                <c:pt idx="4">
                  <c:v>2027 r.</c:v>
                </c:pt>
                <c:pt idx="5">
                  <c:v>2028 r.</c:v>
                </c:pt>
                <c:pt idx="6">
                  <c:v>2029 r.</c:v>
                </c:pt>
                <c:pt idx="7">
                  <c:v>2030 r.</c:v>
                </c:pt>
                <c:pt idx="8">
                  <c:v>2031 r.</c:v>
                </c:pt>
                <c:pt idx="9">
                  <c:v>2032 r.</c:v>
                </c:pt>
                <c:pt idx="10">
                  <c:v>2033 r.</c:v>
                </c:pt>
                <c:pt idx="11">
                  <c:v>2034 r.</c:v>
                </c:pt>
                <c:pt idx="12">
                  <c:v>2035 r.</c:v>
                </c:pt>
                <c:pt idx="13">
                  <c:v>2036 r.</c:v>
                </c:pt>
                <c:pt idx="14">
                  <c:v>2037 r.</c:v>
                </c:pt>
                <c:pt idx="15">
                  <c:v>2038 r.</c:v>
                </c:pt>
                <c:pt idx="16">
                  <c:v>2039 r.</c:v>
                </c:pt>
                <c:pt idx="17">
                  <c:v>2040 r.</c:v>
                </c:pt>
                <c:pt idx="18">
                  <c:v>2041 r.</c:v>
                </c:pt>
                <c:pt idx="19">
                  <c:v>2042 r.</c:v>
                </c:pt>
                <c:pt idx="20">
                  <c:v>2043 r.</c:v>
                </c:pt>
                <c:pt idx="21">
                  <c:v>2044 r.</c:v>
                </c:pt>
                <c:pt idx="22">
                  <c:v>2045 r.</c:v>
                </c:pt>
                <c:pt idx="23">
                  <c:v>2046 r.</c:v>
                </c:pt>
                <c:pt idx="24">
                  <c:v>2047 r.</c:v>
                </c:pt>
                <c:pt idx="25">
                  <c:v>2048 r.</c:v>
                </c:pt>
                <c:pt idx="26">
                  <c:v>2049 r.</c:v>
                </c:pt>
                <c:pt idx="27">
                  <c:v>2050 r.</c:v>
                </c:pt>
              </c:strCache>
            </c:strRef>
          </c:cat>
          <c:val>
            <c:numRef>
              <c:f>dane!$C$85:$AE$85</c:f>
              <c:numCache>
                <c:formatCode>#,##0</c:formatCode>
                <c:ptCount val="29"/>
                <c:pt idx="0">
                  <c:v>52033494.609999999</c:v>
                </c:pt>
                <c:pt idx="1">
                  <c:v>59200139.950000003</c:v>
                </c:pt>
                <c:pt idx="2">
                  <c:v>65955286</c:v>
                </c:pt>
                <c:pt idx="3">
                  <c:v>69372288</c:v>
                </c:pt>
                <c:pt idx="4">
                  <c:v>64814367.895000003</c:v>
                </c:pt>
                <c:pt idx="5">
                  <c:v>67332499.895000011</c:v>
                </c:pt>
                <c:pt idx="6">
                  <c:v>62139064.68</c:v>
                </c:pt>
                <c:pt idx="7">
                  <c:v>76768507.010000005</c:v>
                </c:pt>
                <c:pt idx="8">
                  <c:v>92245996.409999996</c:v>
                </c:pt>
                <c:pt idx="9">
                  <c:v>106591879.41</c:v>
                </c:pt>
                <c:pt idx="10">
                  <c:v>141008874.41</c:v>
                </c:pt>
                <c:pt idx="11">
                  <c:v>143790050.41</c:v>
                </c:pt>
                <c:pt idx="12">
                  <c:v>143277770.565</c:v>
                </c:pt>
                <c:pt idx="13">
                  <c:v>157153654</c:v>
                </c:pt>
                <c:pt idx="14">
                  <c:v>137153654</c:v>
                </c:pt>
                <c:pt idx="15">
                  <c:v>137153654</c:v>
                </c:pt>
                <c:pt idx="16">
                  <c:v>137153654</c:v>
                </c:pt>
                <c:pt idx="17">
                  <c:v>147153655</c:v>
                </c:pt>
                <c:pt idx="18">
                  <c:v>147153654</c:v>
                </c:pt>
                <c:pt idx="19">
                  <c:v>147153654</c:v>
                </c:pt>
                <c:pt idx="20">
                  <c:v>83199371</c:v>
                </c:pt>
                <c:pt idx="21">
                  <c:v>79656515</c:v>
                </c:pt>
                <c:pt idx="22">
                  <c:v>79656514</c:v>
                </c:pt>
                <c:pt idx="23">
                  <c:v>54227943</c:v>
                </c:pt>
                <c:pt idx="24">
                  <c:v>32352943</c:v>
                </c:pt>
                <c:pt idx="25">
                  <c:v>32352943</c:v>
                </c:pt>
                <c:pt idx="26">
                  <c:v>17647060</c:v>
                </c:pt>
                <c:pt idx="27">
                  <c:v>2941178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FF-41C4-AB40-AEBA45B0D30A}"/>
            </c:ext>
          </c:extLst>
        </c:ser>
        <c:ser>
          <c:idx val="1"/>
          <c:order val="1"/>
          <c:tx>
            <c:strRef>
              <c:f>dane!$B$86</c:f>
              <c:strCache>
                <c:ptCount val="1"/>
                <c:pt idx="0">
                  <c:v>odsetki i inne koszty obsługi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3"/>
                <a:tile tx="0" ty="0" sx="100000" sy="100000" flip="none" algn="tl"/>
              </a:blip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DFF-41C4-AB40-AEBA45B0D30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DFF-41C4-AB40-AEBA45B0D30A}"/>
              </c:ext>
            </c:extLst>
          </c:dPt>
          <c:cat>
            <c:strRef>
              <c:f>dane!$C$84:$AE$84</c:f>
              <c:strCache>
                <c:ptCount val="28"/>
                <c:pt idx="0">
                  <c:v>2023 r.</c:v>
                </c:pt>
                <c:pt idx="1">
                  <c:v>2024 r.</c:v>
                </c:pt>
                <c:pt idx="2">
                  <c:v>2025 r.</c:v>
                </c:pt>
                <c:pt idx="3">
                  <c:v>2026 r.</c:v>
                </c:pt>
                <c:pt idx="4">
                  <c:v>2027 r.</c:v>
                </c:pt>
                <c:pt idx="5">
                  <c:v>2028 r.</c:v>
                </c:pt>
                <c:pt idx="6">
                  <c:v>2029 r.</c:v>
                </c:pt>
                <c:pt idx="7">
                  <c:v>2030 r.</c:v>
                </c:pt>
                <c:pt idx="8">
                  <c:v>2031 r.</c:v>
                </c:pt>
                <c:pt idx="9">
                  <c:v>2032 r.</c:v>
                </c:pt>
                <c:pt idx="10">
                  <c:v>2033 r.</c:v>
                </c:pt>
                <c:pt idx="11">
                  <c:v>2034 r.</c:v>
                </c:pt>
                <c:pt idx="12">
                  <c:v>2035 r.</c:v>
                </c:pt>
                <c:pt idx="13">
                  <c:v>2036 r.</c:v>
                </c:pt>
                <c:pt idx="14">
                  <c:v>2037 r.</c:v>
                </c:pt>
                <c:pt idx="15">
                  <c:v>2038 r.</c:v>
                </c:pt>
                <c:pt idx="16">
                  <c:v>2039 r.</c:v>
                </c:pt>
                <c:pt idx="17">
                  <c:v>2040 r.</c:v>
                </c:pt>
                <c:pt idx="18">
                  <c:v>2041 r.</c:v>
                </c:pt>
                <c:pt idx="19">
                  <c:v>2042 r.</c:v>
                </c:pt>
                <c:pt idx="20">
                  <c:v>2043 r.</c:v>
                </c:pt>
                <c:pt idx="21">
                  <c:v>2044 r.</c:v>
                </c:pt>
                <c:pt idx="22">
                  <c:v>2045 r.</c:v>
                </c:pt>
                <c:pt idx="23">
                  <c:v>2046 r.</c:v>
                </c:pt>
                <c:pt idx="24">
                  <c:v>2047 r.</c:v>
                </c:pt>
                <c:pt idx="25">
                  <c:v>2048 r.</c:v>
                </c:pt>
                <c:pt idx="26">
                  <c:v>2049 r.</c:v>
                </c:pt>
                <c:pt idx="27">
                  <c:v>2050 r.</c:v>
                </c:pt>
              </c:strCache>
            </c:strRef>
          </c:cat>
          <c:val>
            <c:numRef>
              <c:f>dane!$C$86:$AE$86</c:f>
              <c:numCache>
                <c:formatCode>#,##0</c:formatCode>
                <c:ptCount val="29"/>
                <c:pt idx="0">
                  <c:v>45295466.899999999</c:v>
                </c:pt>
                <c:pt idx="1">
                  <c:v>49145895.390000001</c:v>
                </c:pt>
                <c:pt idx="2">
                  <c:v>65755718</c:v>
                </c:pt>
                <c:pt idx="3">
                  <c:v>79171464</c:v>
                </c:pt>
                <c:pt idx="4">
                  <c:v>79640880</c:v>
                </c:pt>
                <c:pt idx="5">
                  <c:v>86959823</c:v>
                </c:pt>
                <c:pt idx="6">
                  <c:v>94037513</c:v>
                </c:pt>
                <c:pt idx="7">
                  <c:v>93298327</c:v>
                </c:pt>
                <c:pt idx="8">
                  <c:v>89865089</c:v>
                </c:pt>
                <c:pt idx="9">
                  <c:v>86053011</c:v>
                </c:pt>
                <c:pt idx="10">
                  <c:v>81409196</c:v>
                </c:pt>
                <c:pt idx="11">
                  <c:v>75107822</c:v>
                </c:pt>
                <c:pt idx="12">
                  <c:v>68692641</c:v>
                </c:pt>
                <c:pt idx="13">
                  <c:v>61408886</c:v>
                </c:pt>
                <c:pt idx="14">
                  <c:v>53852485</c:v>
                </c:pt>
                <c:pt idx="15">
                  <c:v>47530180</c:v>
                </c:pt>
                <c:pt idx="16">
                  <c:v>41207877</c:v>
                </c:pt>
                <c:pt idx="17">
                  <c:v>34654583</c:v>
                </c:pt>
                <c:pt idx="18">
                  <c:v>27729268</c:v>
                </c:pt>
                <c:pt idx="19">
                  <c:v>20850964</c:v>
                </c:pt>
                <c:pt idx="20">
                  <c:v>15650901</c:v>
                </c:pt>
                <c:pt idx="21">
                  <c:v>12432440</c:v>
                </c:pt>
                <c:pt idx="22">
                  <c:v>9033041</c:v>
                </c:pt>
                <c:pt idx="23">
                  <c:v>5735111</c:v>
                </c:pt>
                <c:pt idx="24">
                  <c:v>3500001</c:v>
                </c:pt>
                <c:pt idx="25">
                  <c:v>2161765</c:v>
                </c:pt>
                <c:pt idx="26">
                  <c:v>823530</c:v>
                </c:pt>
                <c:pt idx="27">
                  <c:v>117648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FF-41C4-AB40-AEBA45B0D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8585216"/>
        <c:axId val="568588744"/>
        <c:axId val="0"/>
      </c:bar3DChart>
      <c:catAx>
        <c:axId val="56858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noFill/>
          </a:ln>
        </c:spPr>
        <c:txPr>
          <a:bodyPr rot="18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l-PL"/>
          </a:p>
        </c:txPr>
        <c:crossAx val="568588744"/>
        <c:crosses val="autoZero"/>
        <c:auto val="1"/>
        <c:lblAlgn val="ctr"/>
        <c:lblOffset val="100"/>
        <c:noMultiLvlLbl val="0"/>
      </c:catAx>
      <c:valAx>
        <c:axId val="568588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l-PL"/>
          </a:p>
        </c:txPr>
        <c:crossAx val="568585216"/>
        <c:crossesAt val="1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8.9157284203343568E-2"/>
          <c:y val="8.58725182863114E-2"/>
          <c:w val="0.82032060219698744"/>
          <c:h val="3.7790832572260756E-2"/>
        </c:manualLayout>
      </c:layout>
      <c:overlay val="0"/>
      <c:txPr>
        <a:bodyPr/>
        <a:lstStyle/>
        <a:p>
          <a:pPr>
            <a:defRPr sz="1200" b="1"/>
          </a:pPr>
          <a:endParaRPr lang="pl-PL"/>
        </a:p>
      </c:txPr>
    </c:legend>
    <c:plotVisOnly val="1"/>
    <c:dispBlanksAs val="gap"/>
    <c:showDLblsOverMax val="0"/>
  </c:chart>
  <c:spPr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Dochody bieżące wg źródeł</a:t>
            </a:r>
          </a:p>
          <a:p>
            <a:pPr>
              <a:defRPr sz="10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wykonanie w latach 2023 - 2024 przewidywane wykonanie 2025 r., </a:t>
            </a:r>
          </a:p>
          <a:p>
            <a:pPr>
              <a:defRPr sz="10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projekt na 2026 i prognoza na lata 2027 - 2029 </a:t>
            </a:r>
            <a:r>
              <a:rPr lang="pl-PL" sz="1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(w mln zł)</a:t>
            </a:r>
          </a:p>
        </c:rich>
      </c:tx>
      <c:layout>
        <c:manualLayout>
          <c:xMode val="edge"/>
          <c:yMode val="edge"/>
          <c:x val="0.26519631386598935"/>
          <c:y val="5.6437675392937573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49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808080"/>
          </a:solidFill>
          <a:prstDash val="solid"/>
        </a:ln>
      </c:spPr>
    </c:sideWall>
    <c:backWall>
      <c:thickness val="0"/>
      <c:spPr>
        <a:noFill/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4230946183584428"/>
          <c:y val="0.13277327195479555"/>
          <c:w val="0.82193723602261215"/>
          <c:h val="0.6241498750884692"/>
        </c:manualLayout>
      </c:layout>
      <c:bar3DChart>
        <c:barDir val="col"/>
        <c:grouping val="clustered"/>
        <c:varyColors val="0"/>
        <c:ser>
          <c:idx val="2"/>
          <c:order val="0"/>
          <c:tx>
            <c:strRef>
              <c:f>dane!$C$43</c:f>
              <c:strCache>
                <c:ptCount val="1"/>
                <c:pt idx="0">
                  <c:v>2023 rok</c:v>
                </c:pt>
              </c:strCache>
            </c:strRef>
          </c:tx>
          <c:spPr>
            <a:solidFill>
              <a:srgbClr val="00800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dane!$C$44:$C$50</c:f>
              <c:numCache>
                <c:formatCode>#,##0</c:formatCode>
                <c:ptCount val="7"/>
                <c:pt idx="0">
                  <c:v>739.95463199999995</c:v>
                </c:pt>
                <c:pt idx="1">
                  <c:v>541.56634292000001</c:v>
                </c:pt>
                <c:pt idx="2">
                  <c:v>11.479183600000001</c:v>
                </c:pt>
                <c:pt idx="3">
                  <c:v>278.40285700999999</c:v>
                </c:pt>
                <c:pt idx="4">
                  <c:v>131.2365088800002</c:v>
                </c:pt>
                <c:pt idx="5">
                  <c:v>588.0201265500001</c:v>
                </c:pt>
                <c:pt idx="6">
                  <c:v>161.14295444999999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A61-4E42-86BD-5BA8E7CE61FB}"/>
            </c:ext>
          </c:extLst>
        </c:ser>
        <c:ser>
          <c:idx val="3"/>
          <c:order val="1"/>
          <c:tx>
            <c:strRef>
              <c:f>dane!$D$43</c:f>
              <c:strCache>
                <c:ptCount val="1"/>
                <c:pt idx="0">
                  <c:v>2024 rok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dane!$D$44:$D$50</c:f>
              <c:numCache>
                <c:formatCode>#,##0</c:formatCode>
                <c:ptCount val="7"/>
                <c:pt idx="0">
                  <c:v>1073.4682029999999</c:v>
                </c:pt>
                <c:pt idx="1">
                  <c:v>625.0848933100001</c:v>
                </c:pt>
                <c:pt idx="2">
                  <c:v>17.901998539999997</c:v>
                </c:pt>
                <c:pt idx="3">
                  <c:v>290.08353362000003</c:v>
                </c:pt>
                <c:pt idx="4">
                  <c:v>149.64438018000001</c:v>
                </c:pt>
                <c:pt idx="5">
                  <c:v>738.64553799999999</c:v>
                </c:pt>
                <c:pt idx="6">
                  <c:v>176.05560294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AA61-4E42-86BD-5BA8E7CE61FB}"/>
            </c:ext>
          </c:extLst>
        </c:ser>
        <c:ser>
          <c:idx val="4"/>
          <c:order val="2"/>
          <c:tx>
            <c:strRef>
              <c:f>dane!$E$43</c:f>
              <c:strCache>
                <c:ptCount val="1"/>
                <c:pt idx="0">
                  <c:v>2025 rok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AA61-4E42-86BD-5BA8E7CE61FB}"/>
              </c:ext>
            </c:extLst>
          </c:dPt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dane!$E$44:$E$50</c:f>
              <c:numCache>
                <c:formatCode>#,##0</c:formatCode>
                <c:ptCount val="7"/>
                <c:pt idx="0">
                  <c:v>1874.1259150000001</c:v>
                </c:pt>
                <c:pt idx="1">
                  <c:v>667.73850100000004</c:v>
                </c:pt>
                <c:pt idx="2">
                  <c:v>43.279625000000003</c:v>
                </c:pt>
                <c:pt idx="3">
                  <c:v>307.92387600000001</c:v>
                </c:pt>
                <c:pt idx="4">
                  <c:v>199.55966000000001</c:v>
                </c:pt>
                <c:pt idx="5">
                  <c:v>57.234729000000002</c:v>
                </c:pt>
                <c:pt idx="6">
                  <c:v>166.389228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AA61-4E42-86BD-5BA8E7CE61FB}"/>
            </c:ext>
          </c:extLst>
        </c:ser>
        <c:ser>
          <c:idx val="5"/>
          <c:order val="3"/>
          <c:tx>
            <c:strRef>
              <c:f>dane!$F$43</c:f>
              <c:strCache>
                <c:ptCount val="1"/>
                <c:pt idx="0">
                  <c:v>2026 rok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dane!$F$44:$F$50</c:f>
              <c:numCache>
                <c:formatCode>#,##0</c:formatCode>
                <c:ptCount val="7"/>
                <c:pt idx="0">
                  <c:v>2079.2778619999999</c:v>
                </c:pt>
                <c:pt idx="1">
                  <c:v>690.78912200000002</c:v>
                </c:pt>
                <c:pt idx="2">
                  <c:v>33.559919000000001</c:v>
                </c:pt>
                <c:pt idx="3">
                  <c:v>316.25573800000001</c:v>
                </c:pt>
                <c:pt idx="4">
                  <c:v>95.837433000000004</c:v>
                </c:pt>
                <c:pt idx="5">
                  <c:v>63.451504</c:v>
                </c:pt>
                <c:pt idx="6">
                  <c:v>122.26929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AA61-4E42-86BD-5BA8E7CE61FB}"/>
            </c:ext>
          </c:extLst>
        </c:ser>
        <c:ser>
          <c:idx val="6"/>
          <c:order val="4"/>
          <c:tx>
            <c:strRef>
              <c:f>dane!$G$43</c:f>
              <c:strCache>
                <c:ptCount val="1"/>
                <c:pt idx="0">
                  <c:v>2027 rok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dane!$G$44:$G$50</c:f>
              <c:numCache>
                <c:formatCode>#,##0</c:formatCode>
                <c:ptCount val="7"/>
                <c:pt idx="0">
                  <c:v>2182.6598585307911</c:v>
                </c:pt>
                <c:pt idx="1">
                  <c:v>715.60586395000007</c:v>
                </c:pt>
                <c:pt idx="2">
                  <c:v>14.2120145</c:v>
                </c:pt>
                <c:pt idx="3">
                  <c:v>336.20648592500004</c:v>
                </c:pt>
                <c:pt idx="4">
                  <c:v>122.10894399999999</c:v>
                </c:pt>
                <c:pt idx="5">
                  <c:v>73.325835202423448</c:v>
                </c:pt>
                <c:pt idx="6">
                  <c:v>123.49198290000001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A61-4E42-86BD-5BA8E7CE61FB}"/>
            </c:ext>
          </c:extLst>
        </c:ser>
        <c:ser>
          <c:idx val="7"/>
          <c:order val="5"/>
          <c:tx>
            <c:strRef>
              <c:f>dane!$H$43</c:f>
              <c:strCache>
                <c:ptCount val="1"/>
                <c:pt idx="0">
                  <c:v>2028 rok</c:v>
                </c:pt>
              </c:strCache>
            </c:strRef>
          </c:tx>
          <c:spPr>
            <a:solidFill>
              <a:srgbClr val="CC00CC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dane!$H$44:$H$50</c:f>
              <c:numCache>
                <c:formatCode>#,##0</c:formatCode>
                <c:ptCount val="7"/>
                <c:pt idx="0">
                  <c:v>2338.7600128122403</c:v>
                </c:pt>
                <c:pt idx="1">
                  <c:v>733.11558540925</c:v>
                </c:pt>
                <c:pt idx="2">
                  <c:v>7.1570710000000002</c:v>
                </c:pt>
                <c:pt idx="3">
                  <c:v>348.98209209572497</c:v>
                </c:pt>
                <c:pt idx="4">
                  <c:v>125.16166759999999</c:v>
                </c:pt>
                <c:pt idx="5">
                  <c:v>55.352049545548439</c:v>
                </c:pt>
                <c:pt idx="6">
                  <c:v>124.726902729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A61-4E42-86BD-5BA8E7CE61FB}"/>
            </c:ext>
          </c:extLst>
        </c:ser>
        <c:ser>
          <c:idx val="0"/>
          <c:order val="6"/>
          <c:tx>
            <c:strRef>
              <c:f>dane!$I$43</c:f>
              <c:strCache>
                <c:ptCount val="1"/>
                <c:pt idx="0">
                  <c:v>2029 rok</c:v>
                </c:pt>
              </c:strCache>
            </c:strRef>
          </c:tx>
          <c:spPr>
            <a:solidFill>
              <a:srgbClr val="CCECFF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dane!$B$44:$B$50</c:f>
              <c:strCache>
                <c:ptCount val="7"/>
                <c:pt idx="0">
                  <c:v>udziały w PIT i CIT</c:v>
                </c:pt>
                <c:pt idx="1">
                  <c:v>dochody z podatków i opłat</c:v>
                </c:pt>
                <c:pt idx="2">
                  <c:v>dochody ze źródeł zagranicznych i dofinansowanie ze źródeł krajowych</c:v>
                </c:pt>
                <c:pt idx="3">
                  <c:v>dochody jednostek budżetowych</c:v>
                </c:pt>
                <c:pt idx="4">
                  <c:v>pozostałe dochody bieżące (własne)</c:v>
                </c:pt>
                <c:pt idx="5">
                  <c:v>subwencja ogólna</c:v>
                </c:pt>
                <c:pt idx="6">
                  <c:v>dotacje z budżetu państwa na zadania zlecone i z porozumienia</c:v>
                </c:pt>
              </c:strCache>
            </c:strRef>
          </c:cat>
          <c:val>
            <c:numRef>
              <c:f>dane!$I$44:$I$50</c:f>
              <c:numCache>
                <c:formatCode>#,##0</c:formatCode>
                <c:ptCount val="7"/>
                <c:pt idx="0">
                  <c:v>2449.1399584359237</c:v>
                </c:pt>
                <c:pt idx="1">
                  <c:v>750.7259650444812</c:v>
                </c:pt>
                <c:pt idx="2">
                  <c:v>2.6847430000000001</c:v>
                </c:pt>
                <c:pt idx="3">
                  <c:v>345.27700798516764</c:v>
                </c:pt>
                <c:pt idx="4">
                  <c:v>128.29070928999997</c:v>
                </c:pt>
                <c:pt idx="5">
                  <c:v>58.727877153355479</c:v>
                </c:pt>
                <c:pt idx="6">
                  <c:v>125.97417175629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A61-4E42-86BD-5BA8E7CE6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1613624"/>
        <c:axId val="558294840"/>
        <c:axId val="0"/>
        <c:extLst/>
      </c:bar3DChart>
      <c:catAx>
        <c:axId val="561613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58294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58294840"/>
        <c:scaling>
          <c:orientation val="minMax"/>
        </c:scaling>
        <c:delete val="0"/>
        <c:axPos val="l"/>
        <c:majorGridlines>
          <c:spPr>
            <a:ln w="0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16136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2837843015564383"/>
          <c:y val="0.14714966230593318"/>
          <c:w val="0.62760922141035225"/>
          <c:h val="5.9710439883958737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ln w="6350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 b="1" i="0" baseline="0">
                <a:solidFill>
                  <a:sysClr val="windowText" lastClr="000000"/>
                </a:solidFill>
                <a:effectLst/>
              </a:rPr>
              <a:t>D</a:t>
            </a:r>
            <a:r>
              <a:rPr lang="en-US" sz="1200" b="1" i="0" baseline="0">
                <a:solidFill>
                  <a:sysClr val="windowText" lastClr="000000"/>
                </a:solidFill>
                <a:effectLst/>
              </a:rPr>
              <a:t>ochod</a:t>
            </a:r>
            <a:r>
              <a:rPr lang="pl-PL" sz="1200" b="1" i="0" baseline="0">
                <a:solidFill>
                  <a:sysClr val="windowText" lastClr="000000"/>
                </a:solidFill>
                <a:effectLst/>
              </a:rPr>
              <a:t>y</a:t>
            </a:r>
            <a:r>
              <a:rPr lang="en-US" sz="1200" b="1" i="0" baseline="0">
                <a:solidFill>
                  <a:sysClr val="windowText" lastClr="000000"/>
                </a:solidFill>
                <a:effectLst/>
              </a:rPr>
              <a:t> z tyt</a:t>
            </a:r>
            <a:r>
              <a:rPr lang="pl-PL" sz="1200" b="1" i="0" baseline="0">
                <a:solidFill>
                  <a:sysClr val="windowText" lastClr="000000"/>
                </a:solidFill>
                <a:effectLst/>
              </a:rPr>
              <a:t>ułu</a:t>
            </a:r>
            <a:r>
              <a:rPr lang="en-US" sz="1200" b="1" i="0" baseline="0">
                <a:solidFill>
                  <a:sysClr val="windowText" lastClr="000000"/>
                </a:solidFill>
                <a:effectLst/>
              </a:rPr>
              <a:t> udziału w podatku</a:t>
            </a:r>
            <a:r>
              <a:rPr lang="pl-PL" sz="1200" b="1" i="0" baseline="0">
                <a:solidFill>
                  <a:sysClr val="windowText" lastClr="000000"/>
                </a:solidFill>
                <a:effectLst/>
              </a:rPr>
              <a:t> dochodowym od osób fizycznych</a:t>
            </a:r>
            <a:r>
              <a:rPr lang="en-US" sz="1200" b="1" i="0" baseline="0">
                <a:solidFill>
                  <a:sysClr val="windowText" lastClr="000000"/>
                </a:solidFill>
                <a:effectLst/>
              </a:rPr>
              <a:t> PIT </a:t>
            </a:r>
            <a:endParaRPr lang="pl-PL" sz="1200">
              <a:solidFill>
                <a:sysClr val="windowText" lastClr="000000"/>
              </a:solidFill>
              <a:effectLst/>
            </a:endParaRPr>
          </a:p>
          <a:p>
            <a:pPr>
              <a:defRPr sz="1200"/>
            </a:pPr>
            <a:r>
              <a:rPr lang="pl-PL" sz="1200" b="1" i="0" baseline="0">
                <a:solidFill>
                  <a:sysClr val="windowText" lastClr="000000"/>
                </a:solidFill>
                <a:effectLst/>
              </a:rPr>
              <a:t>(mln zł)</a:t>
            </a:r>
            <a:endParaRPr lang="pl-PL" sz="1200">
              <a:solidFill>
                <a:sysClr val="windowText" lastClr="000000"/>
              </a:solidFill>
              <a:effectLst/>
            </a:endParaRPr>
          </a:p>
        </c:rich>
      </c:tx>
      <c:layout>
        <c:manualLayout>
          <c:xMode val="edge"/>
          <c:yMode val="edge"/>
          <c:x val="0.25647877678234499"/>
          <c:y val="5.85870688132993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6101147677206429E-2"/>
          <c:y val="0.15282157327920176"/>
          <c:w val="0.93388381273898668"/>
          <c:h val="0.73618226010151944"/>
        </c:manualLayout>
      </c:layout>
      <c:lineChart>
        <c:grouping val="standard"/>
        <c:varyColors val="0"/>
        <c:ser>
          <c:idx val="0"/>
          <c:order val="0"/>
          <c:tx>
            <c:strRef>
              <c:f>dane!$B$163</c:f>
              <c:strCache>
                <c:ptCount val="1"/>
                <c:pt idx="0">
                  <c:v>w latach 2018 - 2021 udział w rzeczywistym wykonaniu podatku PIT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63300"/>
              </a:solidFill>
              <a:ln w="9525">
                <a:solidFill>
                  <a:srgbClr val="0000FF"/>
                </a:solidFill>
              </a:ln>
              <a:effectLst/>
            </c:spPr>
          </c:marker>
          <c:dPt>
            <c:idx val="6"/>
            <c:marker>
              <c:symbol val="circle"/>
              <c:size val="5"/>
              <c:spPr>
                <a:solidFill>
                  <a:srgbClr val="663300"/>
                </a:solidFill>
                <a:ln w="9525">
                  <a:solidFill>
                    <a:srgbClr val="0000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B37-4A4B-B845-4305730C0943}"/>
              </c:ext>
            </c:extLst>
          </c:dPt>
          <c:dLbls>
            <c:dLbl>
              <c:idx val="0"/>
              <c:layout>
                <c:manualLayout>
                  <c:x val="-1.9136689888648802E-2"/>
                  <c:y val="1.6764705542632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37-4A4B-B845-4305730C0943}"/>
                </c:ext>
              </c:extLst>
            </c:dLbl>
            <c:dLbl>
              <c:idx val="1"/>
              <c:layout>
                <c:manualLayout>
                  <c:x val="-3.6877023510272854E-2"/>
                  <c:y val="-2.518151180108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37-4A4B-B845-4305730C0943}"/>
                </c:ext>
              </c:extLst>
            </c:dLbl>
            <c:dLbl>
              <c:idx val="2"/>
              <c:layout>
                <c:manualLayout>
                  <c:x val="-2.3188368761215824E-2"/>
                  <c:y val="1.6738869333030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37-4A4B-B845-4305730C0943}"/>
                </c:ext>
              </c:extLst>
            </c:dLbl>
            <c:dLbl>
              <c:idx val="3"/>
              <c:layout>
                <c:manualLayout>
                  <c:x val="-3.689710517514988E-2"/>
                  <c:y val="-2.5123151247634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37-4A4B-B845-4305730C0943}"/>
                </c:ext>
              </c:extLst>
            </c:dLbl>
            <c:dLbl>
              <c:idx val="6"/>
              <c:layout>
                <c:manualLayout>
                  <c:x val="-1.775534383691162E-2"/>
                  <c:y val="1.67272728470098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6633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37-4A4B-B845-4305730C09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dane!$C$162:$N$162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dane!$C$163:$M$163</c:f>
              <c:numCache>
                <c:formatCode>#\ ##0.0</c:formatCode>
                <c:ptCount val="11"/>
                <c:pt idx="0">
                  <c:v>559.87397999999996</c:v>
                </c:pt>
                <c:pt idx="1">
                  <c:v>602.05149100000006</c:v>
                </c:pt>
                <c:pt idx="2">
                  <c:v>577.93438700000002</c:v>
                </c:pt>
                <c:pt idx="3">
                  <c:v>653.37704199999996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B37-4A4B-B845-4305730C0943}"/>
            </c:ext>
          </c:extLst>
        </c:ser>
        <c:ser>
          <c:idx val="1"/>
          <c:order val="1"/>
          <c:tx>
            <c:strRef>
              <c:f>dane!$B$164</c:f>
              <c:strCache>
                <c:ptCount val="1"/>
                <c:pt idx="0">
                  <c:v>w latach 2022- 2024 wpływy ustalone przez MF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Pt>
            <c:idx val="6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</a:ln>
                <a:effectLst/>
              </c:spPr>
            </c:marker>
            <c:bubble3D val="0"/>
            <c:spPr>
              <a:ln w="28575" cap="rnd">
                <a:solidFill>
                  <a:srgbClr val="FF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B37-4A4B-B845-4305730C0943}"/>
              </c:ext>
            </c:extLst>
          </c:dPt>
          <c:dPt>
            <c:idx val="7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ysDash"/>
                </a:ln>
                <a:effectLst/>
              </c:spPr>
            </c:marker>
            <c:bubble3D val="0"/>
            <c:spPr>
              <a:ln w="28575" cap="rnd">
                <a:solidFill>
                  <a:srgbClr val="FF00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B37-4A4B-B845-4305730C0943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ysDash"/>
                </a:ln>
                <a:effectLst/>
              </c:spPr>
            </c:marker>
            <c:bubble3D val="0"/>
            <c:spPr>
              <a:ln w="28575" cap="rnd">
                <a:solidFill>
                  <a:srgbClr val="FF00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FB37-4A4B-B845-4305730C0943}"/>
              </c:ext>
            </c:extLst>
          </c:dPt>
          <c:dPt>
            <c:idx val="9"/>
            <c:marker>
              <c:symbol val="circle"/>
              <c:size val="5"/>
              <c:spPr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ysDash"/>
                </a:ln>
                <a:effectLst/>
              </c:spPr>
            </c:marker>
            <c:bubble3D val="0"/>
            <c:spPr>
              <a:ln w="28575" cap="rnd">
                <a:solidFill>
                  <a:srgbClr val="FF00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FB37-4A4B-B845-4305730C0943}"/>
              </c:ext>
            </c:extLst>
          </c:dPt>
          <c:dLbls>
            <c:dLbl>
              <c:idx val="4"/>
              <c:layout>
                <c:manualLayout>
                  <c:x val="-1.6402909932326255E-2"/>
                  <c:y val="-2.0917990714984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B37-4A4B-B845-4305730C0943}"/>
                </c:ext>
              </c:extLst>
            </c:dLbl>
            <c:dLbl>
              <c:idx val="5"/>
              <c:layout>
                <c:manualLayout>
                  <c:x val="-1.5035970626795478E-2"/>
                  <c:y val="1.6764705542632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B37-4A4B-B845-4305730C0943}"/>
                </c:ext>
              </c:extLst>
            </c:dLbl>
            <c:dLbl>
              <c:idx val="6"/>
              <c:layout>
                <c:manualLayout>
                  <c:x val="-5.3265870334616876E-2"/>
                  <c:y val="-1.4591385579305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37-4A4B-B845-4305730C0943}"/>
                </c:ext>
              </c:extLst>
            </c:dLbl>
            <c:dLbl>
              <c:idx val="7"/>
              <c:layout>
                <c:manualLayout>
                  <c:x val="-3.2798913756404625E-2"/>
                  <c:y val="-2.0839264690538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37-4A4B-B845-4305730C0943}"/>
                </c:ext>
              </c:extLst>
            </c:dLbl>
            <c:dLbl>
              <c:idx val="8"/>
              <c:layout>
                <c:manualLayout>
                  <c:x val="-3.2790741984028815E-2"/>
                  <c:y val="-2.5024759473522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B37-4A4B-B845-4305730C0943}"/>
                </c:ext>
              </c:extLst>
            </c:dLbl>
            <c:dLbl>
              <c:idx val="9"/>
              <c:layout>
                <c:manualLayout>
                  <c:x val="-3.4107580093046382E-2"/>
                  <c:y val="-2.09289550399558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B37-4A4B-B845-4305730C09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dane!$C$162:$N$162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dane!$C$164:$M$164</c:f>
              <c:numCache>
                <c:formatCode>General</c:formatCode>
                <c:ptCount val="11"/>
                <c:pt idx="4" formatCode="#\ ##0.0">
                  <c:v>640.23413000000005</c:v>
                </c:pt>
                <c:pt idx="5" formatCode="#\ ##0.0">
                  <c:v>536.12408500000004</c:v>
                </c:pt>
                <c:pt idx="6" formatCode="#\ ##0.0">
                  <c:v>849.78806499999996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FB37-4A4B-B845-4305730C0943}"/>
            </c:ext>
          </c:extLst>
        </c:ser>
        <c:ser>
          <c:idx val="2"/>
          <c:order val="2"/>
          <c:tx>
            <c:strRef>
              <c:f>dane!$B$165</c:f>
              <c:strCache>
                <c:ptCount val="1"/>
                <c:pt idx="0">
                  <c:v>w latach 2025 - 2026  - w wys. 8,6% od zwaloryzowanych dochodów podatników PIT,
od 2027 r. prognoza</c:v>
                </c:pt>
              </c:strCache>
            </c:strRef>
          </c:tx>
          <c:spPr>
            <a:ln w="28575" cap="rnd">
              <a:solidFill>
                <a:srgbClr val="00CC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8000"/>
              </a:solidFill>
              <a:ln w="9525">
                <a:solidFill>
                  <a:srgbClr val="00CC00"/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4.097020116391456E-2"/>
                  <c:y val="-2.9276486571247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B37-4A4B-B845-4305730C0943}"/>
                </c:ext>
              </c:extLst>
            </c:dLbl>
            <c:dLbl>
              <c:idx val="8"/>
              <c:layout>
                <c:manualLayout>
                  <c:x val="-3.4139594489843966E-2"/>
                  <c:y val="-2.3000906582474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B37-4A4B-B845-4305730C0943}"/>
                </c:ext>
              </c:extLst>
            </c:dLbl>
            <c:dLbl>
              <c:idx val="9"/>
              <c:layout>
                <c:manualLayout>
                  <c:x val="-4.0967405876768691E-2"/>
                  <c:y val="-2.5093754859044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B37-4A4B-B845-4305730C0943}"/>
                </c:ext>
              </c:extLst>
            </c:dLbl>
            <c:dLbl>
              <c:idx val="10"/>
              <c:layout>
                <c:manualLayout>
                  <c:x val="-4.0942592732376361E-2"/>
                  <c:y val="-2.3000888846236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B37-4A4B-B845-4305730C0943}"/>
                </c:ext>
              </c:extLst>
            </c:dLbl>
            <c:dLbl>
              <c:idx val="11"/>
              <c:layout>
                <c:manualLayout>
                  <c:x val="-2.4555011616142347E-2"/>
                  <c:y val="-2.71795671520949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B37-4A4B-B845-4305730C094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8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dane!$C$162:$N$162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dane!$C$165:$N$165</c:f>
              <c:numCache>
                <c:formatCode>General</c:formatCode>
                <c:ptCount val="12"/>
                <c:pt idx="7" formatCode="#\ ##0.0">
                  <c:v>1614.350009</c:v>
                </c:pt>
                <c:pt idx="8" formatCode="#\ ##0.0">
                  <c:v>1739.880995</c:v>
                </c:pt>
                <c:pt idx="9" formatCode="#\ ##0.0">
                  <c:v>1824.147291</c:v>
                </c:pt>
                <c:pt idx="10" formatCode="#\ ##0.0">
                  <c:v>1960.512659</c:v>
                </c:pt>
                <c:pt idx="11" formatCode="#\ ##0.0">
                  <c:v>2051.0518050000001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FB37-4A4B-B845-4305730C0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1304703"/>
        <c:axId val="811305951"/>
      </c:lineChart>
      <c:catAx>
        <c:axId val="811304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11305951"/>
        <c:crosses val="autoZero"/>
        <c:auto val="1"/>
        <c:lblAlgn val="ctr"/>
        <c:lblOffset val="100"/>
        <c:noMultiLvlLbl val="0"/>
      </c:catAx>
      <c:valAx>
        <c:axId val="81130595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11304703"/>
        <c:crosses val="autoZero"/>
        <c:crossBetween val="between"/>
      </c:valAx>
      <c:spPr>
        <a:noFill/>
        <a:ln>
          <a:solidFill>
            <a:srgbClr val="008000"/>
          </a:solidFill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6.5864598440874833E-2"/>
          <c:y val="0.15546802320218636"/>
          <c:w val="0.4990351932430625"/>
          <c:h val="0.291735307539318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 b="1">
                <a:solidFill>
                  <a:sysClr val="windowText" lastClr="000000"/>
                </a:solidFill>
              </a:rPr>
              <a:t>Realizacja </a:t>
            </a:r>
            <a:r>
              <a:rPr lang="en-US" sz="1200" b="1">
                <a:solidFill>
                  <a:sysClr val="windowText" lastClr="000000"/>
                </a:solidFill>
              </a:rPr>
              <a:t>dochodów z </a:t>
            </a:r>
            <a:r>
              <a:rPr lang="pl-PL" sz="1200" b="1">
                <a:solidFill>
                  <a:sysClr val="windowText" lastClr="000000"/>
                </a:solidFill>
              </a:rPr>
              <a:t>tytułu </a:t>
            </a:r>
            <a:r>
              <a:rPr lang="en-US" sz="1200" b="1">
                <a:solidFill>
                  <a:sysClr val="windowText" lastClr="000000"/>
                </a:solidFill>
              </a:rPr>
              <a:t>udziału w podatku dochodowym od osób</a:t>
            </a:r>
            <a:r>
              <a:rPr lang="pl-PL" sz="1200" b="1">
                <a:solidFill>
                  <a:sysClr val="windowText" lastClr="000000"/>
                </a:solidFill>
              </a:rPr>
              <a:t> prawnych </a:t>
            </a:r>
            <a:r>
              <a:rPr lang="en-US" sz="1200" b="1">
                <a:solidFill>
                  <a:sysClr val="windowText" lastClr="000000"/>
                </a:solidFill>
              </a:rPr>
              <a:t>(CIT</a:t>
            </a:r>
            <a:r>
              <a:rPr lang="pl-PL" sz="1200" b="1">
                <a:solidFill>
                  <a:sysClr val="windowText" lastClr="000000"/>
                </a:solidFill>
              </a:rPr>
              <a:t>),</a:t>
            </a:r>
            <a:r>
              <a:rPr lang="en-US" sz="1200" b="1">
                <a:solidFill>
                  <a:sysClr val="windowText" lastClr="000000"/>
                </a:solidFill>
              </a:rPr>
              <a:t> </a:t>
            </a:r>
            <a:endParaRPr lang="pl-PL" sz="1200" b="1">
              <a:solidFill>
                <a:sysClr val="windowText" lastClr="000000"/>
              </a:solidFill>
            </a:endParaRPr>
          </a:p>
          <a:p>
            <a:pPr>
              <a:defRPr/>
            </a:pPr>
            <a:r>
              <a:rPr lang="en-US" sz="1200" b="1">
                <a:solidFill>
                  <a:sysClr val="windowText" lastClr="000000"/>
                </a:solidFill>
              </a:rPr>
              <a:t> (w mln zł)</a:t>
            </a:r>
          </a:p>
        </c:rich>
      </c:tx>
      <c:layout>
        <c:manualLayout>
          <c:xMode val="edge"/>
          <c:yMode val="edge"/>
          <c:x val="0.19725384540126883"/>
          <c:y val="5.0198874941691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5934340855164355E-2"/>
          <c:y val="0.14709432410850526"/>
          <c:w val="0.95097363487377518"/>
          <c:h val="0.73100506782096886"/>
        </c:manualLayout>
      </c:layout>
      <c:lineChart>
        <c:grouping val="standard"/>
        <c:varyColors val="0"/>
        <c:ser>
          <c:idx val="1"/>
          <c:order val="0"/>
          <c:tx>
            <c:strRef>
              <c:f>dane!$B$170</c:f>
              <c:strCache>
                <c:ptCount val="1"/>
                <c:pt idx="0">
                  <c:v>w latach 2018 - 2021 udział w rzeczywistym wykonaniu podatku CIT</c:v>
                </c:pt>
              </c:strCache>
            </c:strRef>
          </c:tx>
          <c:spPr>
            <a:ln w="38100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FF"/>
              </a:solidFill>
              <a:ln w="19050">
                <a:solidFill>
                  <a:srgbClr val="0000FF"/>
                </a:solidFill>
              </a:ln>
              <a:effectLst/>
            </c:spPr>
          </c:marker>
          <c:dPt>
            <c:idx val="6"/>
            <c:marker>
              <c:symbol val="circle"/>
              <c:size val="5"/>
              <c:spPr>
                <a:solidFill>
                  <a:srgbClr val="663300"/>
                </a:solidFill>
                <a:ln w="19050">
                  <a:solidFill>
                    <a:srgbClr val="0000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EB3-4C93-B463-936EDFA07864}"/>
              </c:ext>
            </c:extLst>
          </c:dPt>
          <c:dLbls>
            <c:dLbl>
              <c:idx val="0"/>
              <c:layout>
                <c:manualLayout>
                  <c:x val="-3.9600839025976359E-2"/>
                  <c:y val="-1.88102879603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B3-4C93-B463-936EDFA07864}"/>
                </c:ext>
              </c:extLst>
            </c:dLbl>
            <c:dLbl>
              <c:idx val="1"/>
              <c:layout>
                <c:manualLayout>
                  <c:x val="-2.8680555525687965E-2"/>
                  <c:y val="-2.9231977423704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B3-4C93-B463-936EDFA07864}"/>
                </c:ext>
              </c:extLst>
            </c:dLbl>
            <c:dLbl>
              <c:idx val="2"/>
              <c:layout>
                <c:manualLayout>
                  <c:x val="-3.0043521139299902E-2"/>
                  <c:y val="-2.71557692617842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B3-4C93-B463-936EDFA07864}"/>
                </c:ext>
              </c:extLst>
            </c:dLbl>
            <c:dLbl>
              <c:idx val="3"/>
              <c:layout>
                <c:manualLayout>
                  <c:x val="-2.8677222302745241E-2"/>
                  <c:y val="-2.7165149720347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B3-4C93-B463-936EDFA07864}"/>
                </c:ext>
              </c:extLst>
            </c:dLbl>
            <c:dLbl>
              <c:idx val="4"/>
              <c:layout>
                <c:manualLayout>
                  <c:x val="-5.0078596412403107E-17"/>
                  <c:y val="-2.0909091058762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B3-4C93-B463-936EDFA07864}"/>
                </c:ext>
              </c:extLst>
            </c:dLbl>
            <c:dLbl>
              <c:idx val="6"/>
              <c:layout>
                <c:manualLayout>
                  <c:x val="-1.6406249747689318E-2"/>
                  <c:y val="-2.09580848205047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6633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B3-4C93-B463-936EDFA078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dane!$C$169:$N$169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dane!$C$170:$M$170</c:f>
              <c:numCache>
                <c:formatCode>#\ ##0.0</c:formatCode>
                <c:ptCount val="11"/>
                <c:pt idx="0">
                  <c:v>78.238028999999997</c:v>
                </c:pt>
                <c:pt idx="1">
                  <c:v>99.026685999999998</c:v>
                </c:pt>
                <c:pt idx="2">
                  <c:v>107.559299</c:v>
                </c:pt>
                <c:pt idx="3">
                  <c:v>134.571235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EB3-4C93-B463-936EDFA07864}"/>
            </c:ext>
          </c:extLst>
        </c:ser>
        <c:ser>
          <c:idx val="0"/>
          <c:order val="1"/>
          <c:tx>
            <c:strRef>
              <c:f>dane!$B$171</c:f>
              <c:strCache>
                <c:ptCount val="1"/>
                <c:pt idx="0">
                  <c:v>w latach 2022- 2024 wpływy ustalone przez MF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4.2327098051147302E-2"/>
                  <c:y val="-2.0918599962577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B3-4C93-B463-936EDFA07864}"/>
                </c:ext>
              </c:extLst>
            </c:dLbl>
            <c:dLbl>
              <c:idx val="5"/>
              <c:layout>
                <c:manualLayout>
                  <c:x val="-4.7788659090005021E-2"/>
                  <c:y val="-1.6734879970061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EB3-4C93-B463-936EDFA07864}"/>
                </c:ext>
              </c:extLst>
            </c:dLbl>
            <c:dLbl>
              <c:idx val="6"/>
              <c:layout>
                <c:manualLayout>
                  <c:x val="-2.7307805194288583E-2"/>
                  <c:y val="-1.8826739966319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B3-4C93-B463-936EDFA078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dane!$C$169:$N$169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dane!$C$171:$M$171</c:f>
              <c:numCache>
                <c:formatCode>General</c:formatCode>
                <c:ptCount val="11"/>
                <c:pt idx="4" formatCode="#\ ##0.0">
                  <c:v>137.938322</c:v>
                </c:pt>
                <c:pt idx="5" formatCode="#\ ##0.0">
                  <c:v>203.830547</c:v>
                </c:pt>
                <c:pt idx="6" formatCode="#\ ##0.0">
                  <c:v>223.680138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4EB3-4C93-B463-936EDFA07864}"/>
            </c:ext>
          </c:extLst>
        </c:ser>
        <c:ser>
          <c:idx val="2"/>
          <c:order val="2"/>
          <c:tx>
            <c:strRef>
              <c:f>dane!$B$172</c:f>
              <c:strCache>
                <c:ptCount val="1"/>
                <c:pt idx="0">
                  <c:v>w latach 2025 - 2026  - w wys. 2,2% od zwaloryzowanych dochodów podatników CIT,
od 2027 r. prognoza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8000"/>
              </a:solidFill>
              <a:ln w="9525">
                <a:solidFill>
                  <a:srgbClr val="008000"/>
                </a:solidFill>
              </a:ln>
              <a:effectLst/>
            </c:spPr>
          </c:marker>
          <c:dLbls>
            <c:dLbl>
              <c:idx val="7"/>
              <c:layout>
                <c:manualLayout>
                  <c:x val="-3.5501006840927732E-2"/>
                  <c:y val="-2.7175237912014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B3-4C93-B463-936EDFA07864}"/>
                </c:ext>
              </c:extLst>
            </c:dLbl>
            <c:dLbl>
              <c:idx val="8"/>
              <c:layout>
                <c:manualLayout>
                  <c:x val="-4.0961707791432878E-2"/>
                  <c:y val="-2.5089966451177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EB3-4C93-B463-936EDFA07864}"/>
                </c:ext>
              </c:extLst>
            </c:dLbl>
            <c:dLbl>
              <c:idx val="9"/>
              <c:layout>
                <c:manualLayout>
                  <c:x val="-3.9603628282715443E-2"/>
                  <c:y val="-2.5089966451177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EB3-4C93-B463-936EDFA07864}"/>
                </c:ext>
              </c:extLst>
            </c:dLbl>
            <c:dLbl>
              <c:idx val="10"/>
              <c:layout>
                <c:manualLayout>
                  <c:x val="-2.7317588699299136E-2"/>
                  <c:y val="-2.2997118174606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EB3-4C93-B463-936EDFA07864}"/>
                </c:ext>
              </c:extLst>
            </c:dLbl>
            <c:dLbl>
              <c:idx val="11"/>
              <c:layout>
                <c:manualLayout>
                  <c:x val="-1.5020582989387585E-2"/>
                  <c:y val="-2.5073000972467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EB3-4C93-B463-936EDFA0786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8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dane!$C$169:$N$169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dane!$C$172:$N$172</c:f>
              <c:numCache>
                <c:formatCode>General</c:formatCode>
                <c:ptCount val="12"/>
                <c:pt idx="7" formatCode="#\ ##0.0">
                  <c:v>259.77590600000002</c:v>
                </c:pt>
                <c:pt idx="8" formatCode="#\ ##0.0">
                  <c:v>339.39686499999999</c:v>
                </c:pt>
                <c:pt idx="9" formatCode="#\ ##0.0">
                  <c:v>358.51256599999999</c:v>
                </c:pt>
                <c:pt idx="10" formatCode="#\ ##0.0">
                  <c:v>378.24734999999998</c:v>
                </c:pt>
                <c:pt idx="11" formatCode="#\ ##0.0">
                  <c:v>398.08814999999998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4EB3-4C93-B463-936EDFA07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1608920"/>
        <c:axId val="101287520"/>
      </c:lineChart>
      <c:catAx>
        <c:axId val="56160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1287520"/>
        <c:crosses val="autoZero"/>
        <c:auto val="1"/>
        <c:lblAlgn val="ctr"/>
        <c:lblOffset val="100"/>
        <c:noMultiLvlLbl val="0"/>
      </c:catAx>
      <c:valAx>
        <c:axId val="101287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1608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394320591391676E-2"/>
          <c:y val="0.1481328420042852"/>
          <c:w val="0.48675399430406491"/>
          <c:h val="0.241319769295843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200" b="1">
                <a:solidFill>
                  <a:sysClr val="windowText" lastClr="000000"/>
                </a:solidFill>
              </a:rPr>
              <a:t>Dochody budżetu miasta z tytułu subwencji ogólnej   (w mln zł)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dane!$B$191</c:f>
              <c:strCache>
                <c:ptCount val="1"/>
                <c:pt idx="0">
                  <c:v>subwencja ogólna w latach 2018-2024 (części: oświatowa, równoważąca, uzupełniająca i rozwojowa)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08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0519439609433892E-2"/>
                  <c:y val="-1.8801089245957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24-4AC2-A207-40B9175162C3}"/>
                </c:ext>
              </c:extLst>
            </c:dLbl>
            <c:dLbl>
              <c:idx val="1"/>
              <c:layout>
                <c:manualLayout>
                  <c:x val="-4.3692488310861761E-2"/>
                  <c:y val="-2.0918599962577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24-4AC2-A207-40B9175162C3}"/>
                </c:ext>
              </c:extLst>
            </c:dLbl>
            <c:dLbl>
              <c:idx val="2"/>
              <c:layout>
                <c:manualLayout>
                  <c:x val="-5.5981000648291597E-2"/>
                  <c:y val="-2.7194179951350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24-4AC2-A207-40B9175162C3}"/>
                </c:ext>
              </c:extLst>
            </c:dLbl>
            <c:dLbl>
              <c:idx val="3"/>
              <c:layout>
                <c:manualLayout>
                  <c:x val="-4.0961707791432926E-2"/>
                  <c:y val="-2.3010459958834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24-4AC2-A207-40B9175162C3}"/>
                </c:ext>
              </c:extLst>
            </c:dLbl>
            <c:dLbl>
              <c:idx val="4"/>
              <c:layout>
                <c:manualLayout>
                  <c:x val="-4.5057878570576165E-2"/>
                  <c:y val="-3.3469759940123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24-4AC2-A207-40B9175162C3}"/>
                </c:ext>
              </c:extLst>
            </c:dLbl>
            <c:dLbl>
              <c:idx val="5"/>
              <c:layout>
                <c:manualLayout>
                  <c:x val="-5.3250220128862741E-2"/>
                  <c:y val="-2.3010459958834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24-4AC2-A207-40B9175162C3}"/>
                </c:ext>
              </c:extLst>
            </c:dLbl>
            <c:dLbl>
              <c:idx val="6"/>
              <c:layout>
                <c:manualLayout>
                  <c:x val="-4.642326883029059E-2"/>
                  <c:y val="-3.1377899943865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24-4AC2-A207-40B9175162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dane!$C$190:$N$190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dane!$C$191:$N$191</c:f>
              <c:numCache>
                <c:formatCode>#\ ##0.0</c:formatCode>
                <c:ptCount val="12"/>
                <c:pt idx="0">
                  <c:v>323.21681899999999</c:v>
                </c:pt>
                <c:pt idx="1">
                  <c:v>350.47762999999998</c:v>
                </c:pt>
                <c:pt idx="2">
                  <c:v>381.74661700000001</c:v>
                </c:pt>
                <c:pt idx="3">
                  <c:v>464.24236300000001</c:v>
                </c:pt>
                <c:pt idx="4">
                  <c:v>432.55939999999998</c:v>
                </c:pt>
                <c:pt idx="5">
                  <c:v>588.02012654999999</c:v>
                </c:pt>
                <c:pt idx="6">
                  <c:v>738.64553799999999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4-4AC2-A207-40B9175162C3}"/>
            </c:ext>
          </c:extLst>
        </c:ser>
        <c:ser>
          <c:idx val="1"/>
          <c:order val="1"/>
          <c:tx>
            <c:strRef>
              <c:f>dane!$B$192</c:f>
              <c:strCache>
                <c:ptCount val="1"/>
                <c:pt idx="0">
                  <c:v>w latach 2025 - 2026  wypływy ustalone przez MF zgodnie z nową ustawą,
od 2027 r. prognoza</c:v>
                </c:pt>
              </c:strCache>
            </c:strRef>
          </c:tx>
          <c:spPr>
            <a:ln w="38100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FF0000"/>
              </a:solidFill>
              <a:ln w="9525">
                <a:solidFill>
                  <a:srgbClr val="008000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2.7307805194288583E-2"/>
                  <c:y val="-2.7157128910828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24-4AC2-A207-40B9175162C3}"/>
                </c:ext>
              </c:extLst>
            </c:dLbl>
            <c:dLbl>
              <c:idx val="4"/>
              <c:layout>
                <c:manualLayout>
                  <c:x val="-3.1403975973431968E-2"/>
                  <c:y val="-2.297910907839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24-4AC2-A207-40B9175162C3}"/>
                </c:ext>
              </c:extLst>
            </c:dLbl>
            <c:dLbl>
              <c:idx val="5"/>
              <c:layout>
                <c:manualLayout>
                  <c:x val="-3.0038585713717442E-2"/>
                  <c:y val="-2.7157128910828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24-4AC2-A207-40B9175162C3}"/>
                </c:ext>
              </c:extLst>
            </c:dLbl>
            <c:dLbl>
              <c:idx val="6"/>
              <c:layout>
                <c:manualLayout>
                  <c:x val="-2.4577024674859727E-2"/>
                  <c:y val="-2.7157128910828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24-4AC2-A207-40B9175162C3}"/>
                </c:ext>
              </c:extLst>
            </c:dLbl>
            <c:dLbl>
              <c:idx val="7"/>
              <c:layout>
                <c:manualLayout>
                  <c:x val="-2.7307805194288683E-2"/>
                  <c:y val="-3.1377899943865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C24-4AC2-A207-40B9175162C3}"/>
                </c:ext>
              </c:extLst>
            </c:dLbl>
            <c:dLbl>
              <c:idx val="8"/>
              <c:layout>
                <c:manualLayout>
                  <c:x val="-2.8673195454003011E-2"/>
                  <c:y val="-2.7194179951350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24-4AC2-A207-40B9175162C3}"/>
                </c:ext>
              </c:extLst>
            </c:dLbl>
            <c:dLbl>
              <c:idx val="9"/>
              <c:layout>
                <c:manualLayout>
                  <c:x val="-2.5942414934574255E-2"/>
                  <c:y val="-2.3010459958834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24-4AC2-A207-40B9175162C3}"/>
                </c:ext>
              </c:extLst>
            </c:dLbl>
            <c:dLbl>
              <c:idx val="10"/>
              <c:layout>
                <c:manualLayout>
                  <c:x val="-2.7307805194288784E-2"/>
                  <c:y val="-2.7194179951350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24-4AC2-A207-40B9175162C3}"/>
                </c:ext>
              </c:extLst>
            </c:dLbl>
            <c:dLbl>
              <c:idx val="11"/>
              <c:layout>
                <c:manualLayout>
                  <c:x val="-2.7272728248845163E-2"/>
                  <c:y val="-2.7130433296518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24-4AC2-A207-40B9175162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8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dane!$C$190:$N$190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dane!$C$192:$N$192</c:f>
              <c:numCache>
                <c:formatCode>General</c:formatCode>
                <c:ptCount val="12"/>
                <c:pt idx="7" formatCode="#\ ##0.0">
                  <c:v>57.234729079999923</c:v>
                </c:pt>
                <c:pt idx="8" formatCode="#\ ##0.0">
                  <c:v>63.451504032500026</c:v>
                </c:pt>
                <c:pt idx="9" formatCode="#\ ##0.0">
                  <c:v>73.325835202423448</c:v>
                </c:pt>
                <c:pt idx="10" formatCode="#\ ##0.0">
                  <c:v>55.352049545548439</c:v>
                </c:pt>
                <c:pt idx="11" formatCode="#\ ##0.0">
                  <c:v>58.727877153355479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2C24-4AC2-A207-40B917516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5744240"/>
        <c:axId val="905744600"/>
      </c:lineChart>
      <c:catAx>
        <c:axId val="90574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05744600"/>
        <c:crosses val="autoZero"/>
        <c:auto val="1"/>
        <c:lblAlgn val="ctr"/>
        <c:lblOffset val="100"/>
        <c:noMultiLvlLbl val="0"/>
      </c:catAx>
      <c:valAx>
        <c:axId val="905744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0574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015106407126218E-2"/>
          <c:y val="0.51567375884190503"/>
          <c:w val="0.82353814545599202"/>
          <c:h val="0.179035432131394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</a:rPr>
              <a:t>dochody tytułu udziału w podatku PIT i CIT, z subwencji ogólnej i dotacji na przedszkola</a:t>
            </a:r>
          </a:p>
          <a:p>
            <a:pPr>
              <a:defRPr/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</a:rPr>
              <a:t> przed (do 2024 roku) i po zmianie przepisów (od 2025 roku) </a:t>
            </a:r>
          </a:p>
          <a:p>
            <a:pPr>
              <a:defRPr/>
            </a:pPr>
            <a:r>
              <a:rPr lang="pl-PL" sz="1400" b="0" i="0" u="none" strike="noStrike" kern="1200" spc="0" baseline="0">
                <a:solidFill>
                  <a:sysClr val="windowText" lastClr="000000"/>
                </a:solidFill>
              </a:rPr>
              <a:t>w mln zł</a:t>
            </a:r>
          </a:p>
        </c:rich>
      </c:tx>
      <c:layout>
        <c:manualLayout>
          <c:xMode val="edge"/>
          <c:yMode val="edge"/>
          <c:x val="0.15478862400818269"/>
          <c:y val="1.25217384445470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dane!$B$178</c:f>
              <c:strCache>
                <c:ptCount val="1"/>
                <c:pt idx="0">
                  <c:v>dochody z udziału w podatkach PIT i CIT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rgbClr val="FF0000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11-46EA-9364-2B2D00C664B8}"/>
              </c:ext>
            </c:extLst>
          </c:dPt>
          <c:dPt>
            <c:idx val="8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11-46EA-9364-2B2D00C664B8}"/>
              </c:ext>
            </c:extLst>
          </c:dPt>
          <c:dPt>
            <c:idx val="9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511-46EA-9364-2B2D00C664B8}"/>
              </c:ext>
            </c:extLst>
          </c:dPt>
          <c:dPt>
            <c:idx val="10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511-46EA-9364-2B2D00C664B8}"/>
              </c:ext>
            </c:extLst>
          </c:dPt>
          <c:dPt>
            <c:idx val="11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511-46EA-9364-2B2D00C664B8}"/>
              </c:ext>
            </c:extLst>
          </c:dPt>
          <c:cat>
            <c:strRef>
              <c:f>dane!$C$177:$N$177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dane!$C$178:$N$178</c:f>
              <c:numCache>
                <c:formatCode>#\ ##0.0</c:formatCode>
                <c:ptCount val="12"/>
                <c:pt idx="0">
                  <c:v>638.11200899999994</c:v>
                </c:pt>
                <c:pt idx="1">
                  <c:v>701.0781770000001</c:v>
                </c:pt>
                <c:pt idx="2">
                  <c:v>685.49368600000003</c:v>
                </c:pt>
                <c:pt idx="3">
                  <c:v>787.94827699999996</c:v>
                </c:pt>
                <c:pt idx="4">
                  <c:v>778.17245200000002</c:v>
                </c:pt>
                <c:pt idx="5">
                  <c:v>739.95463200000006</c:v>
                </c:pt>
                <c:pt idx="6">
                  <c:v>1073.4682029999999</c:v>
                </c:pt>
                <c:pt idx="7">
                  <c:v>1874.1259150000001</c:v>
                </c:pt>
                <c:pt idx="8">
                  <c:v>2079.2778600000001</c:v>
                </c:pt>
                <c:pt idx="9">
                  <c:v>2182.6598570000001</c:v>
                </c:pt>
                <c:pt idx="10">
                  <c:v>2338.7600090000001</c:v>
                </c:pt>
                <c:pt idx="11">
                  <c:v>2449.1399550000001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11-46EA-9364-2B2D00C664B8}"/>
            </c:ext>
          </c:extLst>
        </c:ser>
        <c:ser>
          <c:idx val="1"/>
          <c:order val="1"/>
          <c:tx>
            <c:strRef>
              <c:f>dane!$B$179</c:f>
              <c:strCache>
                <c:ptCount val="1"/>
                <c:pt idx="0">
                  <c:v>subwencja ogólna plus dotacja na przedszkola (do 2024 r.)</c:v>
                </c:pt>
              </c:strCache>
            </c:strRef>
          </c:tx>
          <c:spPr>
            <a:solidFill>
              <a:srgbClr val="99FF33"/>
            </a:solidFill>
            <a:ln>
              <a:solidFill>
                <a:srgbClr val="0000FF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511-46EA-9364-2B2D00C664B8}"/>
              </c:ext>
            </c:extLst>
          </c:dPt>
          <c:dPt>
            <c:idx val="8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6511-46EA-9364-2B2D00C664B8}"/>
              </c:ext>
            </c:extLst>
          </c:dPt>
          <c:dPt>
            <c:idx val="9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511-46EA-9364-2B2D00C664B8}"/>
              </c:ext>
            </c:extLst>
          </c:dPt>
          <c:dPt>
            <c:idx val="10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511-46EA-9364-2B2D00C664B8}"/>
              </c:ext>
            </c:extLst>
          </c:dPt>
          <c:dPt>
            <c:idx val="11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511-46EA-9364-2B2D00C664B8}"/>
              </c:ext>
            </c:extLst>
          </c:dPt>
          <c:cat>
            <c:strRef>
              <c:f>dane!$C$177:$N$177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dane!$C$179:$N$179</c:f>
              <c:numCache>
                <c:formatCode>#\ ##0.0</c:formatCode>
                <c:ptCount val="12"/>
                <c:pt idx="0">
                  <c:v>333.31782899999996</c:v>
                </c:pt>
                <c:pt idx="1">
                  <c:v>360.925771</c:v>
                </c:pt>
                <c:pt idx="2">
                  <c:v>392.64512100000002</c:v>
                </c:pt>
                <c:pt idx="3">
                  <c:v>475.42196300000001</c:v>
                </c:pt>
                <c:pt idx="4">
                  <c:v>444.23069099999998</c:v>
                </c:pt>
                <c:pt idx="5">
                  <c:v>600.01738599999999</c:v>
                </c:pt>
                <c:pt idx="6">
                  <c:v>766.44177350999996</c:v>
                </c:pt>
                <c:pt idx="7">
                  <c:v>57.234729079999923</c:v>
                </c:pt>
                <c:pt idx="8">
                  <c:v>63.451504032500026</c:v>
                </c:pt>
                <c:pt idx="9">
                  <c:v>73.325835202423448</c:v>
                </c:pt>
                <c:pt idx="10">
                  <c:v>55.352049545548439</c:v>
                </c:pt>
                <c:pt idx="11">
                  <c:v>58.727877153355479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6511-46EA-9364-2B2D00C66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620404392"/>
        <c:axId val="620404032"/>
      </c:barChart>
      <c:lineChart>
        <c:grouping val="standard"/>
        <c:varyColors val="0"/>
        <c:ser>
          <c:idx val="2"/>
          <c:order val="2"/>
          <c:tx>
            <c:strRef>
              <c:f>dane!$B$180</c:f>
              <c:strCache>
                <c:ptCount val="1"/>
                <c:pt idx="0">
                  <c:v>RAZEM z tych źródeł (po korekcie o wpłatę tzw. Janosikowego do 2024 r.)</c:v>
                </c:pt>
              </c:strCache>
            </c:strRef>
          </c:tx>
          <c:spPr>
            <a:ln w="476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038585713717453E-2"/>
                  <c:y val="-3.9691188408133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511-46EA-9364-2B2D00C664B8}"/>
                </c:ext>
              </c:extLst>
            </c:dLbl>
            <c:dLbl>
              <c:idx val="1"/>
              <c:layout>
                <c:manualLayout>
                  <c:x val="-3.2769366233146302E-2"/>
                  <c:y val="-3.3424158659480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511-46EA-9364-2B2D00C664B8}"/>
                </c:ext>
              </c:extLst>
            </c:dLbl>
            <c:dLbl>
              <c:idx val="2"/>
              <c:layout>
                <c:manualLayout>
                  <c:x val="-4.642326883029059E-2"/>
                  <c:y val="-3.7602178491915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511-46EA-9364-2B2D00C664B8}"/>
                </c:ext>
              </c:extLst>
            </c:dLbl>
            <c:dLbl>
              <c:idx val="3"/>
              <c:layout>
                <c:manualLayout>
                  <c:x val="-3.4134756492860727E-2"/>
                  <c:y val="-3.3424158659480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511-46EA-9364-2B2D00C664B8}"/>
                </c:ext>
              </c:extLst>
            </c:dLbl>
            <c:dLbl>
              <c:idx val="4"/>
              <c:layout>
                <c:manualLayout>
                  <c:x val="-3.2769366233146302E-2"/>
                  <c:y val="-4.1780198324350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511-46EA-9364-2B2D00C664B8}"/>
                </c:ext>
              </c:extLst>
            </c:dLbl>
            <c:dLbl>
              <c:idx val="5"/>
              <c:layout>
                <c:manualLayout>
                  <c:x val="-5.8711781167720557E-2"/>
                  <c:y val="-3.7602178491915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511-46EA-9364-2B2D00C664B8}"/>
                </c:ext>
              </c:extLst>
            </c:dLbl>
            <c:dLbl>
              <c:idx val="6"/>
              <c:layout>
                <c:manualLayout>
                  <c:x val="-5.5981000648291597E-2"/>
                  <c:y val="-2.71571289108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511-46EA-9364-2B2D00C664B8}"/>
                </c:ext>
              </c:extLst>
            </c:dLbl>
            <c:dLbl>
              <c:idx val="7"/>
              <c:layout>
                <c:manualLayout>
                  <c:x val="-5.8711781167720557E-2"/>
                  <c:y val="-3.1335148743263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511-46EA-9364-2B2D00C664B8}"/>
                </c:ext>
              </c:extLst>
            </c:dLbl>
            <c:dLbl>
              <c:idx val="8"/>
              <c:layout>
                <c:manualLayout>
                  <c:x val="-4.5057878570576165E-2"/>
                  <c:y val="-2.7157128910828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511-46EA-9364-2B2D00C664B8}"/>
                </c:ext>
              </c:extLst>
            </c:dLbl>
            <c:dLbl>
              <c:idx val="9"/>
              <c:layout>
                <c:manualLayout>
                  <c:x val="-3.686553701228959E-2"/>
                  <c:y val="-2.9246138827045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511-46EA-9364-2B2D00C664B8}"/>
                </c:ext>
              </c:extLst>
            </c:dLbl>
            <c:dLbl>
              <c:idx val="10"/>
              <c:layout>
                <c:manualLayout>
                  <c:x val="-3.686553701228959E-2"/>
                  <c:y val="-2.5068118994610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511-46EA-9364-2B2D00C664B8}"/>
                </c:ext>
              </c:extLst>
            </c:dLbl>
            <c:dLbl>
              <c:idx val="11"/>
              <c:layout>
                <c:manualLayout>
                  <c:x val="-3.0000001073729458E-2"/>
                  <c:y val="-2.5043476889094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511-46EA-9364-2B2D00C664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dane!$C$177:$N$177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dane!$C$180:$N$180</c:f>
              <c:numCache>
                <c:formatCode>#\ ##0.0</c:formatCode>
                <c:ptCount val="12"/>
                <c:pt idx="0">
                  <c:v>930.89362899999992</c:v>
                </c:pt>
                <c:pt idx="1">
                  <c:v>1029.6381610000001</c:v>
                </c:pt>
                <c:pt idx="2">
                  <c:v>1041.3699770000001</c:v>
                </c:pt>
                <c:pt idx="3">
                  <c:v>1223.540438</c:v>
                </c:pt>
                <c:pt idx="4">
                  <c:v>1182.489877</c:v>
                </c:pt>
                <c:pt idx="5">
                  <c:v>1301.8953239999998</c:v>
                </c:pt>
                <c:pt idx="6">
                  <c:v>1776.7971585099999</c:v>
                </c:pt>
                <c:pt idx="7">
                  <c:v>1931.3606440799999</c:v>
                </c:pt>
                <c:pt idx="8">
                  <c:v>2142.7293640325001</c:v>
                </c:pt>
                <c:pt idx="9">
                  <c:v>2255.9856922024237</c:v>
                </c:pt>
                <c:pt idx="10">
                  <c:v>2394.1120585455487</c:v>
                </c:pt>
                <c:pt idx="11">
                  <c:v>2507.8678321533557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6511-46EA-9364-2B2D00C66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0404392"/>
        <c:axId val="620404032"/>
      </c:lineChart>
      <c:catAx>
        <c:axId val="620404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20404032"/>
        <c:crosses val="autoZero"/>
        <c:auto val="1"/>
        <c:lblAlgn val="ctr"/>
        <c:lblOffset val="100"/>
        <c:noMultiLvlLbl val="0"/>
      </c:catAx>
      <c:valAx>
        <c:axId val="62040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20404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115409880479969E-2"/>
          <c:y val="0.13541077419200959"/>
          <c:w val="0.47809440974824141"/>
          <c:h val="0.219085161696769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</a:rPr>
              <a:t>dochody tytułu udziału w podatku PIT i CIT, z subwencji ogólnej i dotacji na przedszkola</a:t>
            </a:r>
          </a:p>
          <a:p>
            <a:pPr>
              <a:defRPr/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</a:rPr>
              <a:t> przed (do 2024 roku) i po zmianie przepisów (od 2025 roku) </a:t>
            </a:r>
          </a:p>
          <a:p>
            <a:pPr>
              <a:defRPr/>
            </a:pPr>
            <a:r>
              <a:rPr lang="pl-PL" sz="1400" b="1" i="0" u="none" strike="noStrike" kern="1200" spc="0" baseline="0">
                <a:solidFill>
                  <a:sysClr val="windowText" lastClr="000000"/>
                </a:solidFill>
              </a:rPr>
              <a:t>w porównaniu do wskaźnika inflacji w kraju</a:t>
            </a:r>
          </a:p>
          <a:p>
            <a:pPr>
              <a:defRPr/>
            </a:pPr>
            <a:r>
              <a:rPr lang="pl-PL" sz="1400" b="0" i="0" u="none" strike="noStrike" kern="1200" spc="0" baseline="0">
                <a:solidFill>
                  <a:sysClr val="windowText" lastClr="000000"/>
                </a:solidFill>
              </a:rPr>
              <a:t>w mln zł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5862493051628249E-2"/>
          <c:y val="0.15535303496868005"/>
          <c:w val="0.92221941498940474"/>
          <c:h val="0.746987672374159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dane!$B$178</c:f>
              <c:strCache>
                <c:ptCount val="1"/>
                <c:pt idx="0">
                  <c:v>dochody z udziału w podatkach PIT i CIT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rgbClr val="FF0000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F1-4EF3-A055-9ED016D57E7D}"/>
              </c:ext>
            </c:extLst>
          </c:dPt>
          <c:dPt>
            <c:idx val="8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F1-4EF3-A055-9ED016D57E7D}"/>
              </c:ext>
            </c:extLst>
          </c:dPt>
          <c:dPt>
            <c:idx val="9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F1-4EF3-A055-9ED016D57E7D}"/>
              </c:ext>
            </c:extLst>
          </c:dPt>
          <c:dPt>
            <c:idx val="10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BF1-4EF3-A055-9ED016D57E7D}"/>
              </c:ext>
            </c:extLst>
          </c:dPt>
          <c:dPt>
            <c:idx val="11"/>
            <c:invertIfNegative val="0"/>
            <c:bubble3D val="0"/>
            <c:spPr>
              <a:solidFill>
                <a:srgbClr val="0066FF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BF1-4EF3-A055-9ED016D57E7D}"/>
              </c:ext>
            </c:extLst>
          </c:dPt>
          <c:cat>
            <c:strRef>
              <c:f>dane!$C$177:$N$177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dane!$C$178:$N$178</c:f>
              <c:numCache>
                <c:formatCode>#\ ##0.0</c:formatCode>
                <c:ptCount val="12"/>
                <c:pt idx="0">
                  <c:v>638.11200899999994</c:v>
                </c:pt>
                <c:pt idx="1">
                  <c:v>701.0781770000001</c:v>
                </c:pt>
                <c:pt idx="2">
                  <c:v>685.49368600000003</c:v>
                </c:pt>
                <c:pt idx="3">
                  <c:v>787.94827699999996</c:v>
                </c:pt>
                <c:pt idx="4">
                  <c:v>778.17245200000002</c:v>
                </c:pt>
                <c:pt idx="5">
                  <c:v>739.95463200000006</c:v>
                </c:pt>
                <c:pt idx="6">
                  <c:v>1073.4682029999999</c:v>
                </c:pt>
                <c:pt idx="7">
                  <c:v>1874.1259150000001</c:v>
                </c:pt>
                <c:pt idx="8">
                  <c:v>2079.2778600000001</c:v>
                </c:pt>
                <c:pt idx="9">
                  <c:v>2182.6598570000001</c:v>
                </c:pt>
                <c:pt idx="10">
                  <c:v>2338.7600090000001</c:v>
                </c:pt>
                <c:pt idx="11">
                  <c:v>2449.1399550000001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BF1-4EF3-A055-9ED016D57E7D}"/>
            </c:ext>
          </c:extLst>
        </c:ser>
        <c:ser>
          <c:idx val="1"/>
          <c:order val="1"/>
          <c:tx>
            <c:strRef>
              <c:f>dane!$B$179</c:f>
              <c:strCache>
                <c:ptCount val="1"/>
                <c:pt idx="0">
                  <c:v>subwencja ogólna plus dotacja na przedszkola (do 2024 r.)</c:v>
                </c:pt>
              </c:strCache>
            </c:strRef>
          </c:tx>
          <c:spPr>
            <a:solidFill>
              <a:srgbClr val="99FF33"/>
            </a:solidFill>
            <a:ln>
              <a:solidFill>
                <a:srgbClr val="0000FF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4BF1-4EF3-A055-9ED016D57E7D}"/>
              </c:ext>
            </c:extLst>
          </c:dPt>
          <c:dPt>
            <c:idx val="8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4BF1-4EF3-A055-9ED016D57E7D}"/>
              </c:ext>
            </c:extLst>
          </c:dPt>
          <c:dPt>
            <c:idx val="9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4BF1-4EF3-A055-9ED016D57E7D}"/>
              </c:ext>
            </c:extLst>
          </c:dPt>
          <c:dPt>
            <c:idx val="10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4BF1-4EF3-A055-9ED016D57E7D}"/>
              </c:ext>
            </c:extLst>
          </c:dPt>
          <c:dPt>
            <c:idx val="11"/>
            <c:invertIfNegative val="0"/>
            <c:bubble3D val="0"/>
            <c:spPr>
              <a:solidFill>
                <a:srgbClr val="99FF33"/>
              </a:solidFill>
              <a:ln>
                <a:solidFill>
                  <a:srgbClr val="0000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4BF1-4EF3-A055-9ED016D57E7D}"/>
              </c:ext>
            </c:extLst>
          </c:dPt>
          <c:cat>
            <c:strRef>
              <c:f>dane!$C$177:$N$177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dane!$C$179:$N$179</c:f>
              <c:numCache>
                <c:formatCode>#\ ##0.0</c:formatCode>
                <c:ptCount val="12"/>
                <c:pt idx="0">
                  <c:v>333.31782899999996</c:v>
                </c:pt>
                <c:pt idx="1">
                  <c:v>360.925771</c:v>
                </c:pt>
                <c:pt idx="2">
                  <c:v>392.64512100000002</c:v>
                </c:pt>
                <c:pt idx="3">
                  <c:v>475.42196300000001</c:v>
                </c:pt>
                <c:pt idx="4">
                  <c:v>444.23069099999998</c:v>
                </c:pt>
                <c:pt idx="5">
                  <c:v>600.01738599999999</c:v>
                </c:pt>
                <c:pt idx="6">
                  <c:v>766.44177350999996</c:v>
                </c:pt>
                <c:pt idx="7">
                  <c:v>57.234729079999923</c:v>
                </c:pt>
                <c:pt idx="8">
                  <c:v>63.451504032500026</c:v>
                </c:pt>
                <c:pt idx="9">
                  <c:v>73.325835202423448</c:v>
                </c:pt>
                <c:pt idx="10">
                  <c:v>55.352049545548439</c:v>
                </c:pt>
                <c:pt idx="11">
                  <c:v>58.727877153355479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4BF1-4EF3-A055-9ED016D57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25833944"/>
        <c:axId val="625831784"/>
      </c:barChart>
      <c:lineChart>
        <c:grouping val="standard"/>
        <c:varyColors val="0"/>
        <c:ser>
          <c:idx val="2"/>
          <c:order val="2"/>
          <c:tx>
            <c:strRef>
              <c:f>dane!$B$186</c:f>
              <c:strCache>
                <c:ptCount val="1"/>
                <c:pt idx="0">
                  <c:v>wskaźnik inflacji</c:v>
                </c:pt>
              </c:strCache>
            </c:strRef>
          </c:tx>
          <c:spPr>
            <a:ln w="38100" cap="rnd">
              <a:solidFill>
                <a:srgbClr val="0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9.5577318180010036E-3"/>
                  <c:y val="6.27557998877313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BF1-4EF3-A055-9ED016D57E7D}"/>
                </c:ext>
              </c:extLst>
            </c:dLbl>
            <c:dLbl>
              <c:idx val="1"/>
              <c:layout>
                <c:manualLayout>
                  <c:x val="1.09231220777154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BF1-4EF3-A055-9ED016D57E7D}"/>
                </c:ext>
              </c:extLst>
            </c:dLbl>
            <c:dLbl>
              <c:idx val="2"/>
              <c:layout>
                <c:manualLayout>
                  <c:x val="2.736077406445147E-3"/>
                  <c:y val="-4.1739128148490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BF1-4EF3-A055-9ED016D57E7D}"/>
                </c:ext>
              </c:extLst>
            </c:dLbl>
            <c:dLbl>
              <c:idx val="3"/>
              <c:layout>
                <c:manualLayout>
                  <c:x val="-8.1818184746534888E-3"/>
                  <c:y val="6.26086922227351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BF1-4EF3-A055-9ED016D57E7D}"/>
                </c:ext>
              </c:extLst>
            </c:dLbl>
            <c:dLbl>
              <c:idx val="4"/>
              <c:layout>
                <c:manualLayout>
                  <c:x val="-2.3211634415145295E-2"/>
                  <c:y val="-1.0459299981288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BF1-4EF3-A055-9ED016D57E7D}"/>
                </c:ext>
              </c:extLst>
            </c:dLbl>
            <c:dLbl>
              <c:idx val="5"/>
              <c:layout>
                <c:manualLayout>
                  <c:x val="-1.0923122077715433E-2"/>
                  <c:y val="-1.4643019973803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BF1-4EF3-A055-9ED016D57E7D}"/>
                </c:ext>
              </c:extLst>
            </c:dLbl>
            <c:dLbl>
              <c:idx val="6"/>
              <c:layout>
                <c:manualLayout>
                  <c:x val="5.4667861655972143E-3"/>
                  <c:y val="-2.9217389703942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4BF1-4EF3-A055-9ED016D57E7D}"/>
                </c:ext>
              </c:extLst>
            </c:dLbl>
            <c:dLbl>
              <c:idx val="7"/>
              <c:layout>
                <c:manualLayout>
                  <c:x val="8.1923410233478242E-3"/>
                  <c:y val="-1.2521738444547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BF1-4EF3-A055-9ED016D57E7D}"/>
                </c:ext>
              </c:extLst>
            </c:dLbl>
            <c:dLbl>
              <c:idx val="8"/>
              <c:layout>
                <c:manualLayout>
                  <c:x val="9.5577318180009047E-3"/>
                  <c:y val="-1.2551159977546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4BF1-4EF3-A055-9ED016D57E7D}"/>
                </c:ext>
              </c:extLst>
            </c:dLbl>
            <c:dLbl>
              <c:idx val="9"/>
              <c:layout>
                <c:manualLayout>
                  <c:x val="9.5577318180009047E-3"/>
                  <c:y val="-2.7194179951350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BF1-4EF3-A055-9ED016D57E7D}"/>
                </c:ext>
              </c:extLst>
            </c:dLbl>
            <c:dLbl>
              <c:idx val="10"/>
              <c:layout>
                <c:manualLayout>
                  <c:x val="4.1164666086051446E-3"/>
                  <c:y val="-2.9213240784725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4BF1-4EF3-A055-9ED016D57E7D}"/>
                </c:ext>
              </c:extLst>
            </c:dLbl>
            <c:dLbl>
              <c:idx val="11"/>
              <c:layout>
                <c:manualLayout>
                  <c:x val="6.8396957271719822E-3"/>
                  <c:y val="-3.547830181922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BF1-4EF3-A055-9ED016D57E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dane!$C$177:$N$177</c:f>
              <c:strCache>
                <c:ptCount val="12"/>
                <c:pt idx="0">
                  <c:v>2018 r.</c:v>
                </c:pt>
                <c:pt idx="1">
                  <c:v>2019 r.</c:v>
                </c:pt>
                <c:pt idx="2">
                  <c:v>2020 r.</c:v>
                </c:pt>
                <c:pt idx="3">
                  <c:v>2021 r.</c:v>
                </c:pt>
                <c:pt idx="4">
                  <c:v>2022 r.</c:v>
                </c:pt>
                <c:pt idx="5">
                  <c:v>2023 r.</c:v>
                </c:pt>
                <c:pt idx="6">
                  <c:v>2024 r.</c:v>
                </c:pt>
                <c:pt idx="7">
                  <c:v>2025 r.</c:v>
                </c:pt>
                <c:pt idx="8">
                  <c:v>2026 r.</c:v>
                </c:pt>
                <c:pt idx="9">
                  <c:v>2027 r.</c:v>
                </c:pt>
                <c:pt idx="10">
                  <c:v>2028 r.</c:v>
                </c:pt>
                <c:pt idx="11">
                  <c:v>2029 r.</c:v>
                </c:pt>
              </c:strCache>
            </c:strRef>
          </c:cat>
          <c:val>
            <c:numRef>
              <c:f>dane!$C$186:$N$186</c:f>
              <c:numCache>
                <c:formatCode>#\ ##0.0</c:formatCode>
                <c:ptCount val="12"/>
                <c:pt idx="0">
                  <c:v>1.6</c:v>
                </c:pt>
                <c:pt idx="1">
                  <c:v>2.2999999999999998</c:v>
                </c:pt>
                <c:pt idx="2">
                  <c:v>3.4</c:v>
                </c:pt>
                <c:pt idx="3">
                  <c:v>5.0999999999999996</c:v>
                </c:pt>
                <c:pt idx="4">
                  <c:v>14.4</c:v>
                </c:pt>
                <c:pt idx="5">
                  <c:v>11.4</c:v>
                </c:pt>
                <c:pt idx="6">
                  <c:v>3.6</c:v>
                </c:pt>
                <c:pt idx="7">
                  <c:v>3.7</c:v>
                </c:pt>
                <c:pt idx="8">
                  <c:v>3</c:v>
                </c:pt>
                <c:pt idx="9">
                  <c:v>2.6</c:v>
                </c:pt>
                <c:pt idx="10">
                  <c:v>2.5</c:v>
                </c:pt>
                <c:pt idx="1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4BF1-4EF3-A055-9ED016D57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2632272"/>
        <c:axId val="742631192"/>
      </c:lineChart>
      <c:catAx>
        <c:axId val="625833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25831784"/>
        <c:crosses val="autoZero"/>
        <c:auto val="1"/>
        <c:lblAlgn val="ctr"/>
        <c:lblOffset val="100"/>
        <c:noMultiLvlLbl val="0"/>
      </c:catAx>
      <c:valAx>
        <c:axId val="625831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25833944"/>
        <c:crosses val="autoZero"/>
        <c:crossBetween val="between"/>
      </c:valAx>
      <c:valAx>
        <c:axId val="742631192"/>
        <c:scaling>
          <c:orientation val="minMax"/>
        </c:scaling>
        <c:delete val="0"/>
        <c:axPos val="r"/>
        <c:numFmt formatCode="#\ 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42632272"/>
        <c:crosses val="max"/>
        <c:crossBetween val="between"/>
      </c:valAx>
      <c:catAx>
        <c:axId val="742632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426311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2495094808614218E-2"/>
          <c:y val="0.1646825841290088"/>
          <c:w val="0.23446352526563286"/>
          <c:h val="0.26000913829862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Wydatki bieżące wg rodzaju
wykonanie w latach 2023 - 2024, przewidywane wykonanie 2025 r., 
projekt na 2026 i prognoza na lata 2027 - 2029</a:t>
            </a:r>
          </a:p>
        </c:rich>
      </c:tx>
      <c:layout>
        <c:manualLayout>
          <c:xMode val="edge"/>
          <c:yMode val="edge"/>
          <c:x val="0.24682747491921639"/>
          <c:y val="1.7946869583731501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56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808080"/>
          </a:solidFill>
          <a:prstDash val="solid"/>
        </a:ln>
      </c:spPr>
    </c:sideWall>
    <c:backWall>
      <c:thickness val="0"/>
      <c:spPr>
        <a:noFill/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182364729458912E-2"/>
          <c:y val="0.12615384615384614"/>
          <c:w val="0.89078156312625245"/>
          <c:h val="0.72461538461538466"/>
        </c:manualLayout>
      </c:layout>
      <c:bar3DChart>
        <c:barDir val="col"/>
        <c:grouping val="clustered"/>
        <c:varyColors val="0"/>
        <c:ser>
          <c:idx val="2"/>
          <c:order val="0"/>
          <c:tx>
            <c:strRef>
              <c:f>dane!$C$56</c:f>
              <c:strCache>
                <c:ptCount val="1"/>
                <c:pt idx="0">
                  <c:v>2023 rok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dane!$C$57:$C$64</c:f>
              <c:numCache>
                <c:formatCode>#,##0</c:formatCode>
                <c:ptCount val="8"/>
                <c:pt idx="0">
                  <c:v>971929788.63</c:v>
                </c:pt>
                <c:pt idx="1">
                  <c:v>842652423.18000007</c:v>
                </c:pt>
                <c:pt idx="2">
                  <c:v>58865956.18</c:v>
                </c:pt>
                <c:pt idx="3">
                  <c:v>38076694</c:v>
                </c:pt>
                <c:pt idx="4">
                  <c:v>329796922.03000003</c:v>
                </c:pt>
                <c:pt idx="5">
                  <c:v>140846152.22</c:v>
                </c:pt>
                <c:pt idx="6">
                  <c:v>8752998.4800000004</c:v>
                </c:pt>
                <c:pt idx="7">
                  <c:v>45295466.899999999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3316-48B6-B4E5-6773135A5503}"/>
            </c:ext>
          </c:extLst>
        </c:ser>
        <c:ser>
          <c:idx val="3"/>
          <c:order val="1"/>
          <c:tx>
            <c:strRef>
              <c:f>dane!$D$56</c:f>
              <c:strCache>
                <c:ptCount val="1"/>
                <c:pt idx="0">
                  <c:v>2024 rok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dane!$D$57:$D$64</c:f>
              <c:numCache>
                <c:formatCode>#,##0</c:formatCode>
                <c:ptCount val="8"/>
                <c:pt idx="0">
                  <c:v>1179826426.4200001</c:v>
                </c:pt>
                <c:pt idx="1">
                  <c:v>1028652372.4299999</c:v>
                </c:pt>
                <c:pt idx="2">
                  <c:v>66844592.5</c:v>
                </c:pt>
                <c:pt idx="3">
                  <c:v>63112818</c:v>
                </c:pt>
                <c:pt idx="4">
                  <c:v>397570104.99000001</c:v>
                </c:pt>
                <c:pt idx="5">
                  <c:v>146382975.28999999</c:v>
                </c:pt>
                <c:pt idx="6">
                  <c:v>15404724.710000001</c:v>
                </c:pt>
                <c:pt idx="7">
                  <c:v>49145895.390000001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3316-48B6-B4E5-6773135A5503}"/>
            </c:ext>
          </c:extLst>
        </c:ser>
        <c:ser>
          <c:idx val="4"/>
          <c:order val="2"/>
          <c:tx>
            <c:strRef>
              <c:f>dane!$E$56</c:f>
              <c:strCache>
                <c:ptCount val="1"/>
                <c:pt idx="0">
                  <c:v>2025 rok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dane!$E$57:$E$64</c:f>
              <c:numCache>
                <c:formatCode>#,##0</c:formatCode>
                <c:ptCount val="8"/>
                <c:pt idx="0">
                  <c:v>1292398802</c:v>
                </c:pt>
                <c:pt idx="1">
                  <c:v>1182210245</c:v>
                </c:pt>
                <c:pt idx="2">
                  <c:v>81170140</c:v>
                </c:pt>
                <c:pt idx="4">
                  <c:v>450007866</c:v>
                </c:pt>
                <c:pt idx="5">
                  <c:v>146848842</c:v>
                </c:pt>
                <c:pt idx="6">
                  <c:v>56171797</c:v>
                </c:pt>
                <c:pt idx="7">
                  <c:v>65755718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3316-48B6-B4E5-6773135A5503}"/>
            </c:ext>
          </c:extLst>
        </c:ser>
        <c:ser>
          <c:idx val="5"/>
          <c:order val="3"/>
          <c:tx>
            <c:strRef>
              <c:f>dane!$F$56</c:f>
              <c:strCache>
                <c:ptCount val="1"/>
                <c:pt idx="0">
                  <c:v>2026 rok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dane!$F$57:$F$64</c:f>
              <c:numCache>
                <c:formatCode>#,##0</c:formatCode>
                <c:ptCount val="8"/>
                <c:pt idx="0">
                  <c:v>1355925804</c:v>
                </c:pt>
                <c:pt idx="1">
                  <c:v>1207550507</c:v>
                </c:pt>
                <c:pt idx="2">
                  <c:v>78442158</c:v>
                </c:pt>
                <c:pt idx="4">
                  <c:v>474537366</c:v>
                </c:pt>
                <c:pt idx="5">
                  <c:v>131218794</c:v>
                </c:pt>
                <c:pt idx="6">
                  <c:v>48769430</c:v>
                </c:pt>
                <c:pt idx="7">
                  <c:v>79171464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16-48B6-B4E5-6773135A5503}"/>
            </c:ext>
          </c:extLst>
        </c:ser>
        <c:ser>
          <c:idx val="6"/>
          <c:order val="4"/>
          <c:tx>
            <c:strRef>
              <c:f>dane!$G$56</c:f>
              <c:strCache>
                <c:ptCount val="1"/>
                <c:pt idx="0">
                  <c:v>2027 rok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dane!$G$57:$G$64</c:f>
              <c:numCache>
                <c:formatCode>#,##0</c:formatCode>
                <c:ptCount val="8"/>
                <c:pt idx="0">
                  <c:v>1403961178.4476399</c:v>
                </c:pt>
                <c:pt idx="1">
                  <c:v>1264413339.4502177</c:v>
                </c:pt>
                <c:pt idx="2">
                  <c:v>75251649.579999998</c:v>
                </c:pt>
                <c:pt idx="4">
                  <c:v>479098054.78000003</c:v>
                </c:pt>
                <c:pt idx="5">
                  <c:v>132781432.35499999</c:v>
                </c:pt>
                <c:pt idx="6">
                  <c:v>22428867</c:v>
                </c:pt>
                <c:pt idx="7">
                  <c:v>79640880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16-48B6-B4E5-6773135A5503}"/>
            </c:ext>
          </c:extLst>
        </c:ser>
        <c:ser>
          <c:idx val="7"/>
          <c:order val="5"/>
          <c:tx>
            <c:strRef>
              <c:f>dane!$H$56</c:f>
              <c:strCache>
                <c:ptCount val="1"/>
                <c:pt idx="0">
                  <c:v>2028 rok</c:v>
                </c:pt>
              </c:strCache>
            </c:strRef>
          </c:tx>
          <c:spPr>
            <a:solidFill>
              <a:srgbClr val="FF66FF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dane!$H$57:$H$64</c:f>
              <c:numCache>
                <c:formatCode>#,##0</c:formatCode>
                <c:ptCount val="8"/>
                <c:pt idx="0">
                  <c:v>1460983693.5975792</c:v>
                </c:pt>
                <c:pt idx="1">
                  <c:v>1288623844.269958</c:v>
                </c:pt>
                <c:pt idx="2">
                  <c:v>76379166.075800002</c:v>
                </c:pt>
                <c:pt idx="4">
                  <c:v>489721626.24857503</c:v>
                </c:pt>
                <c:pt idx="5">
                  <c:v>134466043.84977499</c:v>
                </c:pt>
                <c:pt idx="6">
                  <c:v>8269010</c:v>
                </c:pt>
                <c:pt idx="7">
                  <c:v>86959823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16-48B6-B4E5-6773135A5503}"/>
            </c:ext>
          </c:extLst>
        </c:ser>
        <c:ser>
          <c:idx val="0"/>
          <c:order val="6"/>
          <c:tx>
            <c:strRef>
              <c:f>dane!$I$56</c:f>
              <c:strCache>
                <c:ptCount val="1"/>
                <c:pt idx="0">
                  <c:v>2029 rok</c:v>
                </c:pt>
              </c:strCache>
            </c:strRef>
          </c:tx>
          <c:spPr>
            <a:solidFill>
              <a:srgbClr val="CCFFFF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dane!$B$57:$B$64</c:f>
              <c:strCache>
                <c:ptCount val="8"/>
                <c:pt idx="0">
                  <c:v>wynagrodzenia i składki od nich naliczane</c:v>
                </c:pt>
                <c:pt idx="1">
                  <c:v>pozostałe wydatki związane z realizacją zadań statutowych</c:v>
                </c:pt>
                <c:pt idx="2">
                  <c:v>remonty</c:v>
                </c:pt>
                <c:pt idx="3">
                  <c:v>wpłata do budżetu państwa</c:v>
                </c:pt>
                <c:pt idx="4">
                  <c:v>dotacje na zadania bieżące</c:v>
                </c:pt>
                <c:pt idx="5">
                  <c:v>świadczenia na rzecz osób fizycznych</c:v>
                </c:pt>
                <c:pt idx="6">
                  <c:v>wydatki na programy finansowane z udziałem środków z UE</c:v>
                </c:pt>
                <c:pt idx="7">
                  <c:v>obsługa długu Miasta</c:v>
                </c:pt>
              </c:strCache>
            </c:strRef>
          </c:cat>
          <c:val>
            <c:numRef>
              <c:f>dane!$I$57:$I$64</c:f>
              <c:numCache>
                <c:formatCode>#,##0</c:formatCode>
                <c:ptCount val="8"/>
                <c:pt idx="0">
                  <c:v>1520484814.5059001</c:v>
                </c:pt>
                <c:pt idx="1">
                  <c:v>1324649286.4846082</c:v>
                </c:pt>
                <c:pt idx="2">
                  <c:v>77523582.736558005</c:v>
                </c:pt>
                <c:pt idx="4">
                  <c:v>502253199.98720688</c:v>
                </c:pt>
                <c:pt idx="5">
                  <c:v>136172928.4170661</c:v>
                </c:pt>
                <c:pt idx="6">
                  <c:v>3110590</c:v>
                </c:pt>
                <c:pt idx="7">
                  <c:v>94037513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16-48B6-B4E5-6773135A5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1363288"/>
        <c:axId val="611357408"/>
        <c:axId val="0"/>
        <c:extLst/>
      </c:bar3DChart>
      <c:catAx>
        <c:axId val="611363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1357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1357408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13632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1317698916817333"/>
          <c:y val="0.14923254140180817"/>
          <c:w val="0.6278784257889124"/>
          <c:h val="5.344370044232291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5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ln w="6350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b="1" dirty="0">
                <a:solidFill>
                  <a:sysClr val="windowText" lastClr="000000"/>
                </a:solidFill>
              </a:rPr>
              <a:t>W</a:t>
            </a:r>
            <a:r>
              <a:rPr lang="en-US" b="1" dirty="0" err="1">
                <a:solidFill>
                  <a:sysClr val="windowText" lastClr="000000"/>
                </a:solidFill>
              </a:rPr>
              <a:t>ydatki</a:t>
            </a:r>
            <a:r>
              <a:rPr lang="en-US" b="1" dirty="0">
                <a:solidFill>
                  <a:sysClr val="windowText" lastClr="000000"/>
                </a:solidFill>
              </a:rPr>
              <a:t> </a:t>
            </a:r>
            <a:r>
              <a:rPr lang="en-US" b="1" dirty="0" err="1">
                <a:solidFill>
                  <a:sysClr val="windowText" lastClr="000000"/>
                </a:solidFill>
              </a:rPr>
              <a:t>na</a:t>
            </a:r>
            <a:r>
              <a:rPr lang="en-US" b="1" dirty="0">
                <a:solidFill>
                  <a:sysClr val="windowText" lastClr="000000"/>
                </a:solidFill>
              </a:rPr>
              <a:t> </a:t>
            </a:r>
            <a:r>
              <a:rPr lang="en-US" b="1" dirty="0" err="1">
                <a:solidFill>
                  <a:sysClr val="windowText" lastClr="000000"/>
                </a:solidFill>
              </a:rPr>
              <a:t>wynagrodzenia</a:t>
            </a:r>
            <a:r>
              <a:rPr lang="pl-PL" b="1" dirty="0">
                <a:solidFill>
                  <a:sysClr val="windowText" lastClr="000000"/>
                </a:solidFill>
              </a:rPr>
              <a:t> i pochodne</a:t>
            </a:r>
            <a:r>
              <a:rPr lang="en-US" b="1" dirty="0">
                <a:solidFill>
                  <a:sysClr val="windowText" lastClr="000000"/>
                </a:solidFill>
              </a:rPr>
              <a:t> w </a:t>
            </a:r>
            <a:r>
              <a:rPr lang="en-US" b="1" dirty="0" err="1">
                <a:solidFill>
                  <a:sysClr val="windowText" lastClr="000000"/>
                </a:solidFill>
              </a:rPr>
              <a:t>odniesieniu</a:t>
            </a:r>
            <a:r>
              <a:rPr lang="en-US" b="1" dirty="0">
                <a:solidFill>
                  <a:sysClr val="windowText" lastClr="000000"/>
                </a:solidFill>
              </a:rPr>
              <a:t> do </a:t>
            </a:r>
            <a:r>
              <a:rPr lang="en-US" b="1" dirty="0" err="1">
                <a:solidFill>
                  <a:sysClr val="windowText" lastClr="000000"/>
                </a:solidFill>
              </a:rPr>
              <a:t>wydatków</a:t>
            </a:r>
            <a:r>
              <a:rPr lang="en-US" b="1" dirty="0">
                <a:solidFill>
                  <a:sysClr val="windowText" lastClr="000000"/>
                </a:solidFill>
              </a:rPr>
              <a:t> </a:t>
            </a:r>
            <a:r>
              <a:rPr lang="en-US" b="1" dirty="0" err="1">
                <a:solidFill>
                  <a:sysClr val="windowText" lastClr="000000"/>
                </a:solidFill>
              </a:rPr>
              <a:t>bież</a:t>
            </a:r>
            <a:r>
              <a:rPr lang="pl-PL" b="1" dirty="0">
                <a:solidFill>
                  <a:sysClr val="windowText" lastClr="000000"/>
                </a:solidFill>
              </a:rPr>
              <a:t>ą</a:t>
            </a:r>
            <a:r>
              <a:rPr lang="en-US" b="1" dirty="0" err="1">
                <a:solidFill>
                  <a:sysClr val="windowText" lastClr="000000"/>
                </a:solidFill>
              </a:rPr>
              <a:t>cych</a:t>
            </a:r>
            <a:r>
              <a:rPr lang="en-US" b="1" dirty="0">
                <a:solidFill>
                  <a:sysClr val="windowText" lastClr="000000"/>
                </a:solidFill>
              </a:rPr>
              <a:t>
 w </a:t>
            </a:r>
            <a:r>
              <a:rPr lang="en-US" b="1" dirty="0" err="1">
                <a:solidFill>
                  <a:sysClr val="windowText" lastClr="000000"/>
                </a:solidFill>
              </a:rPr>
              <a:t>latach</a:t>
            </a:r>
            <a:r>
              <a:rPr lang="en-US" b="1" dirty="0">
                <a:solidFill>
                  <a:sysClr val="windowText" lastClr="000000"/>
                </a:solidFill>
              </a:rPr>
              <a:t> 202</a:t>
            </a:r>
            <a:r>
              <a:rPr lang="pl-PL" b="1" dirty="0">
                <a:solidFill>
                  <a:sysClr val="windowText" lastClr="000000"/>
                </a:solidFill>
              </a:rPr>
              <a:t>2</a:t>
            </a:r>
            <a:r>
              <a:rPr lang="en-US" b="1" dirty="0">
                <a:solidFill>
                  <a:sysClr val="windowText" lastClr="000000"/>
                </a:solidFill>
              </a:rPr>
              <a:t>-202</a:t>
            </a:r>
            <a:r>
              <a:rPr lang="pl-PL" b="1" dirty="0">
                <a:solidFill>
                  <a:sysClr val="windowText" lastClr="000000"/>
                </a:solidFill>
              </a:rPr>
              <a:t>4</a:t>
            </a:r>
            <a:r>
              <a:rPr lang="en-US" b="1" dirty="0">
                <a:solidFill>
                  <a:sysClr val="windowText" lastClr="000000"/>
                </a:solidFill>
              </a:rPr>
              <a:t>, PW 202</a:t>
            </a:r>
            <a:r>
              <a:rPr lang="pl-PL" b="1" dirty="0">
                <a:solidFill>
                  <a:sysClr val="windowText" lastClr="000000"/>
                </a:solidFill>
              </a:rPr>
              <a:t>5</a:t>
            </a:r>
            <a:r>
              <a:rPr lang="en-US" b="1" dirty="0">
                <a:solidFill>
                  <a:sysClr val="windowText" lastClr="000000"/>
                </a:solidFill>
              </a:rPr>
              <a:t> i p</a:t>
            </a:r>
            <a:r>
              <a:rPr lang="pl-PL" b="1" dirty="0" err="1">
                <a:solidFill>
                  <a:sysClr val="windowText" lastClr="000000"/>
                </a:solidFill>
              </a:rPr>
              <a:t>rojekt</a:t>
            </a:r>
            <a:r>
              <a:rPr lang="en-US" b="1" dirty="0">
                <a:solidFill>
                  <a:sysClr val="windowText" lastClr="000000"/>
                </a:solidFill>
              </a:rPr>
              <a:t> </a:t>
            </a:r>
            <a:r>
              <a:rPr lang="en-US" b="1" dirty="0" err="1">
                <a:solidFill>
                  <a:sysClr val="windowText" lastClr="000000"/>
                </a:solidFill>
              </a:rPr>
              <a:t>na</a:t>
            </a:r>
            <a:r>
              <a:rPr lang="en-US" b="1" dirty="0">
                <a:solidFill>
                  <a:sysClr val="windowText" lastClr="000000"/>
                </a:solidFill>
              </a:rPr>
              <a:t> 202</a:t>
            </a:r>
            <a:r>
              <a:rPr lang="pl-PL" b="1" dirty="0">
                <a:solidFill>
                  <a:sysClr val="windowText" lastClr="000000"/>
                </a:solidFill>
              </a:rPr>
              <a:t>6</a:t>
            </a:r>
            <a:r>
              <a:rPr lang="en-US" b="1" dirty="0">
                <a:solidFill>
                  <a:sysClr val="windowText" lastClr="000000"/>
                </a:solidFill>
              </a:rPr>
              <a:t> (w </a:t>
            </a:r>
            <a:r>
              <a:rPr lang="en-US" b="1" dirty="0" err="1">
                <a:solidFill>
                  <a:sysClr val="windowText" lastClr="000000"/>
                </a:solidFill>
              </a:rPr>
              <a:t>mln</a:t>
            </a:r>
            <a:r>
              <a:rPr lang="en-US" b="1" dirty="0">
                <a:solidFill>
                  <a:sysClr val="windowText" lastClr="000000"/>
                </a:solidFill>
              </a:rPr>
              <a:t> </a:t>
            </a:r>
            <a:r>
              <a:rPr lang="en-US" b="1" dirty="0" err="1">
                <a:solidFill>
                  <a:sysClr val="windowText" lastClr="000000"/>
                </a:solidFill>
              </a:rPr>
              <a:t>zł</a:t>
            </a:r>
            <a:r>
              <a:rPr lang="en-US" b="1" dirty="0">
                <a:solidFill>
                  <a:sysClr val="windowText" lastClr="000000"/>
                </a:solidFill>
              </a:rPr>
              <a:t>)</a:t>
            </a:r>
            <a:endParaRPr lang="pl-PL" b="1" dirty="0">
              <a:solidFill>
                <a:sysClr val="windowText" lastClr="000000"/>
              </a:solidFill>
            </a:endParaRP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pl-PL" b="1" dirty="0">
                <a:solidFill>
                  <a:sysClr val="windowText" lastClr="000000"/>
                </a:solidFill>
              </a:rPr>
              <a:t>oraz wydatki na wynagrodzenia i pochodne na 1 etat (w zł)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4.4965730637051393E-2"/>
          <c:y val="0.15567550702994029"/>
          <c:w val="0.89839317598514656"/>
          <c:h val="0.735669703998983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dane!$A$41</c:f>
              <c:strCache>
                <c:ptCount val="1"/>
                <c:pt idx="0">
                  <c:v>wydatki  na wynagrodzenia (w mln zł)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dane!$B$40:$F$40</c:f>
              <c:strCache>
                <c:ptCount val="5"/>
                <c:pt idx="0">
                  <c:v>2022 rok</c:v>
                </c:pt>
                <c:pt idx="1">
                  <c:v>2023 rok</c:v>
                </c:pt>
                <c:pt idx="2">
                  <c:v>2024 rok</c:v>
                </c:pt>
                <c:pt idx="3">
                  <c:v>2025 rok</c:v>
                </c:pt>
                <c:pt idx="4">
                  <c:v>2026 rok</c:v>
                </c:pt>
              </c:strCache>
            </c:strRef>
          </c:cat>
          <c:val>
            <c:numRef>
              <c:f>dane!$B$41:$F$41</c:f>
              <c:numCache>
                <c:formatCode>#,##0</c:formatCode>
                <c:ptCount val="5"/>
                <c:pt idx="0">
                  <c:v>827.33185200000003</c:v>
                </c:pt>
                <c:pt idx="1">
                  <c:v>971.92978800000003</c:v>
                </c:pt>
                <c:pt idx="2">
                  <c:v>1179.8264260000001</c:v>
                </c:pt>
                <c:pt idx="3">
                  <c:v>1292.3988019999999</c:v>
                </c:pt>
                <c:pt idx="4">
                  <c:v>1355.925804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07-4B44-9B89-6B90E60D59DA}"/>
            </c:ext>
          </c:extLst>
        </c:ser>
        <c:ser>
          <c:idx val="1"/>
          <c:order val="1"/>
          <c:tx>
            <c:strRef>
              <c:f>dane!$A$42</c:f>
              <c:strCache>
                <c:ptCount val="1"/>
                <c:pt idx="0">
                  <c:v>pozostałe wydatki bieżące (w mln zł)</c:v>
                </c:pt>
              </c:strCache>
            </c:strRef>
          </c:tx>
          <c:spPr>
            <a:solidFill>
              <a:srgbClr val="FF66CC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3.8218009022287461E-2"/>
                  <c:y val="3.1304346111367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07-4B44-9B89-6B90E60D59DA}"/>
                </c:ext>
              </c:extLst>
            </c:dLbl>
            <c:dLbl>
              <c:idx val="1"/>
              <c:layout>
                <c:manualLayout>
                  <c:x val="3.8218009022287509E-2"/>
                  <c:y val="3.1304346111367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07-4B44-9B89-6B90E60D59DA}"/>
                </c:ext>
              </c:extLst>
            </c:dLbl>
            <c:dLbl>
              <c:idx val="2"/>
              <c:layout>
                <c:manualLayout>
                  <c:x val="3.9582937915940489E-2"/>
                  <c:y val="2.7130433296518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07-4B44-9B89-6B90E60D59DA}"/>
                </c:ext>
              </c:extLst>
            </c:dLbl>
            <c:dLbl>
              <c:idx val="3"/>
              <c:layout>
                <c:manualLayout>
                  <c:x val="3.8218009022287461E-2"/>
                  <c:y val="3.1304346111367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07-4B44-9B89-6B90E60D59DA}"/>
                </c:ext>
              </c:extLst>
            </c:dLbl>
            <c:dLbl>
              <c:idx val="4"/>
              <c:layout>
                <c:manualLayout>
                  <c:x val="3.8218009022287461E-2"/>
                  <c:y val="3.7565215333641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07-4B44-9B89-6B90E60D59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dane!$B$40:$F$40</c:f>
              <c:strCache>
                <c:ptCount val="5"/>
                <c:pt idx="0">
                  <c:v>2022 rok</c:v>
                </c:pt>
                <c:pt idx="1">
                  <c:v>2023 rok</c:v>
                </c:pt>
                <c:pt idx="2">
                  <c:v>2024 rok</c:v>
                </c:pt>
                <c:pt idx="3">
                  <c:v>2025 rok</c:v>
                </c:pt>
                <c:pt idx="4">
                  <c:v>2026 rok</c:v>
                </c:pt>
              </c:strCache>
            </c:strRef>
          </c:cat>
          <c:val>
            <c:numRef>
              <c:f>dane!$B$42:$F$42</c:f>
              <c:numCache>
                <c:formatCode>#,##0</c:formatCode>
                <c:ptCount val="5"/>
                <c:pt idx="0">
                  <c:v>1436.6472310000001</c:v>
                </c:pt>
                <c:pt idx="1">
                  <c:v>1464.2866130000002</c:v>
                </c:pt>
                <c:pt idx="2">
                  <c:v>1767.1134830000001</c:v>
                </c:pt>
                <c:pt idx="3">
                  <c:v>1982.1646080000003</c:v>
                </c:pt>
                <c:pt idx="4">
                  <c:v>2020.7142180000001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07-4B44-9B89-6B90E60D5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6221440"/>
        <c:axId val="1886222880"/>
      </c:barChart>
      <c:lineChart>
        <c:grouping val="standard"/>
        <c:varyColors val="0"/>
        <c:ser>
          <c:idx val="2"/>
          <c:order val="2"/>
          <c:tx>
            <c:strRef>
              <c:f>dane!$A$43</c:f>
              <c:strCache>
                <c:ptCount val="1"/>
                <c:pt idx="0">
                  <c:v>przeciętny wydatek roczny na 1 etat (w zł)</c:v>
                </c:pt>
              </c:strCache>
            </c:strRef>
          </c:tx>
          <c:spPr>
            <a:ln w="41275" cap="rnd">
              <a:solidFill>
                <a:srgbClr val="A5002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3677724596899982E-2"/>
                  <c:y val="-1.8782607666820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07-4B44-9B89-6B90E60D59DA}"/>
                </c:ext>
              </c:extLst>
            </c:dLbl>
            <c:dLbl>
              <c:idx val="1"/>
              <c:layout>
                <c:manualLayout>
                  <c:x val="-4.2312795703246885E-2"/>
                  <c:y val="-2.7130433296518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07-4B44-9B89-6B90E60D59DA}"/>
                </c:ext>
              </c:extLst>
            </c:dLbl>
            <c:dLbl>
              <c:idx val="2"/>
              <c:layout>
                <c:manualLayout>
                  <c:x val="-4.5042653490553079E-2"/>
                  <c:y val="-2.08695640742450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07-4B44-9B89-6B90E60D59DA}"/>
                </c:ext>
              </c:extLst>
            </c:dLbl>
            <c:dLbl>
              <c:idx val="3"/>
              <c:layout>
                <c:manualLayout>
                  <c:x val="-4.2312795703246933E-2"/>
                  <c:y val="-2.5043476889094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07-4B44-9B89-6B90E60D59DA}"/>
                </c:ext>
              </c:extLst>
            </c:dLbl>
            <c:dLbl>
              <c:idx val="4"/>
              <c:layout>
                <c:manualLayout>
                  <c:x val="-3.4123222341328092E-2"/>
                  <c:y val="-2.2956520481669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07-4B44-9B89-6B90E60D59DA}"/>
                </c:ext>
              </c:extLst>
            </c:dLbl>
            <c:numFmt formatCode="#,##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dane!$B$40:$F$40</c:f>
              <c:strCache>
                <c:ptCount val="5"/>
                <c:pt idx="0">
                  <c:v>2022 rok</c:v>
                </c:pt>
                <c:pt idx="1">
                  <c:v>2023 rok</c:v>
                </c:pt>
                <c:pt idx="2">
                  <c:v>2024 rok</c:v>
                </c:pt>
                <c:pt idx="3">
                  <c:v>2025 rok</c:v>
                </c:pt>
                <c:pt idx="4">
                  <c:v>2026 rok</c:v>
                </c:pt>
              </c:strCache>
            </c:strRef>
          </c:cat>
          <c:val>
            <c:numRef>
              <c:f>dane!$B$43:$F$43</c:f>
              <c:numCache>
                <c:formatCode>#,##0</c:formatCode>
                <c:ptCount val="5"/>
                <c:pt idx="0">
                  <c:v>83954.641275923408</c:v>
                </c:pt>
                <c:pt idx="1">
                  <c:v>97335.185506024311</c:v>
                </c:pt>
                <c:pt idx="2">
                  <c:v>116344.0529581376</c:v>
                </c:pt>
                <c:pt idx="3">
                  <c:v>126776.98373694241</c:v>
                </c:pt>
                <c:pt idx="4">
                  <c:v>126179.93573404729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E07-4B44-9B89-6B90E60D5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201808"/>
        <c:axId val="110200848"/>
      </c:lineChart>
      <c:catAx>
        <c:axId val="188622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86222880"/>
        <c:crosses val="autoZero"/>
        <c:auto val="1"/>
        <c:lblAlgn val="ctr"/>
        <c:lblOffset val="100"/>
        <c:noMultiLvlLbl val="0"/>
      </c:catAx>
      <c:valAx>
        <c:axId val="188622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86221440"/>
        <c:crosses val="autoZero"/>
        <c:crossBetween val="between"/>
      </c:valAx>
      <c:valAx>
        <c:axId val="11020084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0201808"/>
        <c:crosses val="max"/>
        <c:crossBetween val="between"/>
      </c:valAx>
      <c:catAx>
        <c:axId val="110201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2008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072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76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790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52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4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13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362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49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8778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1335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03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460EE-6D84-41D4-834F-CF1CC60050A3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2D2CC-718F-4DBE-8425-C7F1912AB4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428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29729"/>
          </a:xfrm>
        </p:spPr>
        <p:txBody>
          <a:bodyPr/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Projekt budżetu miasta Katowice na </a:t>
            </a:r>
            <a:r>
              <a:rPr lang="pl-PL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2026</a:t>
            </a:r>
            <a:r>
              <a:rPr lang="pl-P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rok</a:t>
            </a:r>
          </a:p>
          <a:p>
            <a:pPr marL="0" indent="0" algn="ctr">
              <a:buNone/>
            </a:pPr>
            <a:r>
              <a:rPr lang="pl-P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oraz </a:t>
            </a:r>
          </a:p>
          <a:p>
            <a:pPr marL="0" indent="0" algn="ctr">
              <a:buNone/>
            </a:pPr>
            <a:r>
              <a:rPr lang="pl-P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Wieloletnia Prognoza Finansowa Miasta </a:t>
            </a:r>
          </a:p>
          <a:p>
            <a:pPr marL="0" indent="0" algn="ctr">
              <a:buNone/>
            </a:pPr>
            <a:r>
              <a:rPr lang="pl-P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 lata </a:t>
            </a:r>
            <a:r>
              <a:rPr lang="pl-PL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2026 - 2050</a:t>
            </a:r>
          </a:p>
        </p:txBody>
      </p:sp>
    </p:spTree>
    <p:extLst>
      <p:ext uri="{BB962C8B-B14F-4D97-AF65-F5344CB8AC3E}">
        <p14:creationId xmlns:p14="http://schemas.microsoft.com/office/powerpoint/2010/main" val="3242177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C8BEFCF4-B163-A5CF-3C72-A568432F0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705705"/>
              </p:ext>
            </p:extLst>
          </p:nvPr>
        </p:nvGraphicFramePr>
        <p:xfrm>
          <a:off x="1052423" y="388189"/>
          <a:ext cx="9920377" cy="5814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8229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4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3037" y="390525"/>
          <a:ext cx="9305925" cy="607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4373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3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5315" y="393424"/>
          <a:ext cx="9301370" cy="607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9420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5559" y="389404"/>
          <a:ext cx="9300882" cy="607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4643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00000000-0008-0000-17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90869" y="422413"/>
          <a:ext cx="9210261" cy="6013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8690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A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3037" y="390525"/>
          <a:ext cx="9305925" cy="607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6144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8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90662" y="619125"/>
          <a:ext cx="9210675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587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9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90662" y="619125"/>
          <a:ext cx="9210675" cy="56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152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7C09900-4062-18E7-7AB2-F92440E95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52" y="805795"/>
            <a:ext cx="10363197" cy="5829298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BCF3E587-43DB-F7F7-F3D1-D82163FB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30" y="153896"/>
            <a:ext cx="10291672" cy="512257"/>
          </a:xfrm>
        </p:spPr>
        <p:txBody>
          <a:bodyPr>
            <a:noAutofit/>
          </a:bodyPr>
          <a:lstStyle/>
          <a:p>
            <a:r>
              <a:rPr lang="pl-PL" sz="2200" b="1" dirty="0"/>
              <a:t>Zadanie: Katowickie Centrum Edukacji Muzycznej – „Dom Kilara” wraz z wystawą stałą              20 mln zł w tym w 2026 r.   -  7 mln zł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2081E55-C0A4-74BB-8CBC-7294037697B4}"/>
              </a:ext>
            </a:extLst>
          </p:cNvPr>
          <p:cNvSpPr txBox="1"/>
          <p:nvPr/>
        </p:nvSpPr>
        <p:spPr>
          <a:xfrm>
            <a:off x="4157933" y="4603768"/>
            <a:ext cx="48998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Wizualizacja – Biuro Projektowe </a:t>
            </a:r>
            <a:r>
              <a:rPr lang="pl-PL" dirty="0" err="1"/>
              <a:t>Bauren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9935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80EF9BD-67F7-F931-587D-FED78F4E3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83" y="319178"/>
            <a:ext cx="100912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97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7067" y="395654"/>
          <a:ext cx="9297865" cy="6066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7500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8458C690-CC76-A714-0BCF-A2927D09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71" y="227103"/>
            <a:ext cx="10515600" cy="706292"/>
          </a:xfrm>
        </p:spPr>
        <p:txBody>
          <a:bodyPr>
            <a:noAutofit/>
          </a:bodyPr>
          <a:lstStyle/>
          <a:p>
            <a:r>
              <a:rPr lang="pl-PL" sz="2200" b="1" dirty="0"/>
              <a:t>Zadanie: Dzielnica Nowych Technologii – Katowicki Hub </a:t>
            </a:r>
            <a:r>
              <a:rPr lang="pl-PL" sz="2200" b="1" dirty="0" err="1"/>
              <a:t>Gamingowo</a:t>
            </a:r>
            <a:r>
              <a:rPr lang="pl-PL" sz="2200" b="1" dirty="0"/>
              <a:t> – Technologiczny </a:t>
            </a:r>
            <a:br>
              <a:rPr lang="pl-PL" sz="2200" b="1" dirty="0"/>
            </a:br>
            <a:r>
              <a:rPr lang="pl-PL" sz="2200" b="1" dirty="0"/>
              <a:t>łączny koszt 888 mln zł (współfinansowany środkami UE), w tym w 2026 r.-226 mln zł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8C490C4-81EF-EB6A-7529-0EE31AF26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66" y="1104180"/>
            <a:ext cx="9665941" cy="5437093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7A12767-A4D3-5A4B-ED72-F2419C792F60}"/>
              </a:ext>
            </a:extLst>
          </p:cNvPr>
          <p:cNvSpPr txBox="1"/>
          <p:nvPr/>
        </p:nvSpPr>
        <p:spPr>
          <a:xfrm>
            <a:off x="4454845" y="5297421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Wizualizacja: AMC Andrzej M. </a:t>
            </a:r>
            <a:r>
              <a:rPr lang="pl-PL" dirty="0" err="1"/>
              <a:t>Chołdzyński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502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05B282B9-A74F-DDB1-6C91-EF42807C2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664" y="570158"/>
            <a:ext cx="10582664" cy="560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00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51FEB-4DE8-E857-B5B3-49BD96D30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7872"/>
            <a:ext cx="10240991" cy="583781"/>
          </a:xfrm>
        </p:spPr>
        <p:txBody>
          <a:bodyPr>
            <a:normAutofit fontScale="90000"/>
          </a:bodyPr>
          <a:lstStyle/>
          <a:p>
            <a:r>
              <a:rPr lang="pl-PL" sz="2800" b="1" dirty="0"/>
              <a:t>Zadanie : Centrum Himalaizmu im. Jerzego Kukuczki 89 mln zł  w tym w 2026 r.- 54 mln zł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EAFAB81C-2B42-505A-3460-9D9B774A1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339" y="931653"/>
            <a:ext cx="10610749" cy="512454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9562AF8-B0A8-3DAA-0128-6C3F6C17419B}"/>
              </a:ext>
            </a:extLst>
          </p:cNvPr>
          <p:cNvSpPr txBox="1"/>
          <p:nvPr/>
        </p:nvSpPr>
        <p:spPr>
          <a:xfrm>
            <a:off x="8432267" y="5462327"/>
            <a:ext cx="61463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Fot: </a:t>
            </a:r>
            <a:r>
              <a:rPr lang="pl-PL" sz="1400" dirty="0" err="1"/>
              <a:t>KUMstudio</a:t>
            </a:r>
            <a:r>
              <a:rPr lang="pl-PL" sz="1400" dirty="0"/>
              <a:t> Łukasz Skorek</a:t>
            </a:r>
          </a:p>
        </p:txBody>
      </p:sp>
    </p:spTree>
    <p:extLst>
      <p:ext uri="{BB962C8B-B14F-4D97-AF65-F5344CB8AC3E}">
        <p14:creationId xmlns:p14="http://schemas.microsoft.com/office/powerpoint/2010/main" val="2470143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B8101BC4-1EAF-CDF4-E17B-6496AE1B1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46" y="666750"/>
            <a:ext cx="11429330" cy="55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84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C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3037" y="390525"/>
          <a:ext cx="9305925" cy="607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8692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D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5315" y="393424"/>
          <a:ext cx="9301370" cy="607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6648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E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11289"/>
              </p:ext>
            </p:extLst>
          </p:nvPr>
        </p:nvGraphicFramePr>
        <p:xfrm>
          <a:off x="1443037" y="390525"/>
          <a:ext cx="9305925" cy="607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424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0000000-0008-0000-12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343025" y="333375"/>
          <a:ext cx="9505950" cy="619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806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C8D5DE8E-0939-D120-A8D5-A0A28C4536C1}"/>
              </a:ext>
            </a:extLst>
          </p:cNvPr>
          <p:cNvGraphicFramePr>
            <a:graphicFrameLocks noGrp="1"/>
          </p:cNvGraphicFramePr>
          <p:nvPr/>
        </p:nvGraphicFramePr>
        <p:xfrm>
          <a:off x="1445315" y="393424"/>
          <a:ext cx="9301370" cy="607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53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445315" y="393424"/>
          <a:ext cx="9301370" cy="607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8213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5D03FEF-8530-3908-63CF-BDC238E83AE7}"/>
              </a:ext>
            </a:extLst>
          </p:cNvPr>
          <p:cNvGraphicFramePr>
            <a:graphicFrameLocks noGrp="1"/>
          </p:cNvGraphicFramePr>
          <p:nvPr/>
        </p:nvGraphicFramePr>
        <p:xfrm>
          <a:off x="1439333" y="386291"/>
          <a:ext cx="9313333" cy="6085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167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5A06688-AA56-1AFD-42EF-A89DF28AB2C3}"/>
              </a:ext>
            </a:extLst>
          </p:cNvPr>
          <p:cNvGraphicFramePr>
            <a:graphicFrameLocks noGrp="1"/>
          </p:cNvGraphicFramePr>
          <p:nvPr/>
        </p:nvGraphicFramePr>
        <p:xfrm>
          <a:off x="1443037" y="390525"/>
          <a:ext cx="9305925" cy="607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159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CEA003D1-FAF6-5025-371D-90088C0F43A8}"/>
              </a:ext>
            </a:extLst>
          </p:cNvPr>
          <p:cNvGraphicFramePr>
            <a:graphicFrameLocks noGrp="1"/>
          </p:cNvGraphicFramePr>
          <p:nvPr/>
        </p:nvGraphicFramePr>
        <p:xfrm>
          <a:off x="1439333" y="386291"/>
          <a:ext cx="9313333" cy="6085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754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0000000-0008-0000-15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1345924" y="335445"/>
          <a:ext cx="9500152" cy="6187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77856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06505E-0A5B-42BD-85A2-A3B792FF7272}"/>
</file>

<file path=customXml/itemProps2.xml><?xml version="1.0" encoding="utf-8"?>
<ds:datastoreItem xmlns:ds="http://schemas.openxmlformats.org/officeDocument/2006/customXml" ds:itemID="{58A9F938-0EE5-461F-9BF4-82D5D53FA8B3}"/>
</file>

<file path=customXml/itemProps3.xml><?xml version="1.0" encoding="utf-8"?>
<ds:datastoreItem xmlns:ds="http://schemas.openxmlformats.org/officeDocument/2006/customXml" ds:itemID="{276E1F61-CBBF-43CB-A08E-C260404FB20A}"/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571</Words>
  <Application>Microsoft Office PowerPoint</Application>
  <PresentationFormat>Panoramiczny</PresentationFormat>
  <Paragraphs>59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Zadanie: Katowickie Centrum Edukacji Muzycznej – „Dom Kilara” wraz z wystawą stałą              20 mln zł w tym w 2026 r.   -  7 mln zł</vt:lpstr>
      <vt:lpstr>Prezentacja programu PowerPoint</vt:lpstr>
      <vt:lpstr>Zadanie: Dzielnica Nowych Technologii – Katowicki Hub Gamingowo – Technologiczny  łączny koszt 888 mln zł (współfinansowany środkami UE), w tym w 2026 r.-226 mln zł</vt:lpstr>
      <vt:lpstr>Prezentacja programu PowerPoint</vt:lpstr>
      <vt:lpstr>Zadanie : Centrum Himalaizmu im. Jerzego Kukuczki 89 mln zł  w tym w 2026 r.- 54 mln zł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Kwapisz Małgorzata</dc:creator>
  <cp:lastModifiedBy>Koźlik Łukasz</cp:lastModifiedBy>
  <cp:revision>91</cp:revision>
  <cp:lastPrinted>2025-11-20T06:53:38Z</cp:lastPrinted>
  <dcterms:created xsi:type="dcterms:W3CDTF">2019-09-21T14:15:28Z</dcterms:created>
  <dcterms:modified xsi:type="dcterms:W3CDTF">2025-11-24T07:32:26Z</dcterms:modified>
</cp:coreProperties>
</file>